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7.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ags/tag20.xml" ContentType="application/vnd.openxmlformats-officedocument.presentationml.tags+xml"/>
  <Override PartName="/ppt/theme/theme11.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700" r:id="rId2"/>
    <p:sldMasterId id="2147483696" r:id="rId3"/>
    <p:sldMasterId id="2147483694" r:id="rId4"/>
    <p:sldMasterId id="2147483691" r:id="rId5"/>
    <p:sldMasterId id="2147483689" r:id="rId6"/>
    <p:sldMasterId id="2147483687" r:id="rId7"/>
    <p:sldMasterId id="2147483685" r:id="rId8"/>
    <p:sldMasterId id="2147483727" r:id="rId9"/>
    <p:sldMasterId id="2147483740" r:id="rId10"/>
  </p:sldMasterIdLst>
  <p:notesMasterIdLst>
    <p:notesMasterId r:id="rId23"/>
  </p:notesMasterIdLst>
  <p:sldIdLst>
    <p:sldId id="399" r:id="rId11"/>
    <p:sldId id="2147472742" r:id="rId12"/>
    <p:sldId id="2147472751" r:id="rId13"/>
    <p:sldId id="2147472754" r:id="rId14"/>
    <p:sldId id="2147472752" r:id="rId15"/>
    <p:sldId id="2147472744" r:id="rId16"/>
    <p:sldId id="2147472746" r:id="rId17"/>
    <p:sldId id="2147472747" r:id="rId18"/>
    <p:sldId id="2147472748" r:id="rId19"/>
    <p:sldId id="2147472749" r:id="rId20"/>
    <p:sldId id="2147472750" r:id="rId21"/>
    <p:sldId id="2147472753" r:id="rId22"/>
  </p:sldIdLst>
  <p:sldSz cx="9144000" cy="6858000" type="screen4x3"/>
  <p:notesSz cx="6858000" cy="9144000"/>
  <p:custDataLst>
    <p:tags r:id="rId2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C85AF-FC28-A587-4280-8BB6D02F97DC}" name="Longsdorf, Kristan M" initials="LKM" userId="S::Kristan.Longsdorf@worthingtonindustries.com::b821a39b-ed50-40e9-bce9-5d7b1e58e37d" providerId="AD"/>
  <p188:author id="{78DD9ED9-866B-0D49-74F9-66063F198348}" name="Peter and Kelly Hargreave" initials="PaKH" userId="0c81b9beb807fe81" providerId="Windows Live"/>
  <p188:author id="{144D98F7-2EFF-06B7-E0DC-2CA06232DD6B}" name="Lane, Annie E" initials="LAE" userId="S::Annie.Lane@worthingtonindustries.com::ef97d814-9857-4aa7-882a-85f39a546c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gies" initials="GG" lastIdx="59" clrIdx="0"/>
  <p:cmAuthor id="1" name="Peter and Kelly Hargreave" initials="PaKH" lastIdx="6" clrIdx="1"/>
  <p:cmAuthor id="2" name="Lane, Annie E" initials="LAE"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68F52-004D-438A-890E-AFA8802D101E}" v="1" dt="2025-08-18T19:55:58.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68"/>
    <p:restoredTop sz="94014" autoAdjust="0"/>
  </p:normalViewPr>
  <p:slideViewPr>
    <p:cSldViewPr snapToGrid="0" snapToObjects="1">
      <p:cViewPr varScale="1">
        <p:scale>
          <a:sx n="90" d="100"/>
          <a:sy n="90" d="100"/>
        </p:scale>
        <p:origin x="1690" y="53"/>
      </p:cViewPr>
      <p:guideLst>
        <p:guide orient="horz" pos="2160"/>
        <p:guide pos="2880"/>
      </p:guideLst>
    </p:cSldViewPr>
  </p:slideViewPr>
  <p:outlineViewPr>
    <p:cViewPr>
      <p:scale>
        <a:sx n="33" d="100"/>
        <a:sy n="33" d="100"/>
      </p:scale>
      <p:origin x="0" y="-1420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gs" Target="tags/tag1.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Keeling" userId="86bcf2a8-d589-4647-a0b0-7d63b5042449" providerId="ADAL" clId="{DC068F52-004D-438A-890E-AFA8802D101E}"/>
    <pc:docChg chg="custSel modSld">
      <pc:chgData name="David Keeling" userId="86bcf2a8-d589-4647-a0b0-7d63b5042449" providerId="ADAL" clId="{DC068F52-004D-438A-890E-AFA8802D101E}" dt="2025-08-18T19:56:04.285" v="60" actId="20577"/>
      <pc:docMkLst>
        <pc:docMk/>
      </pc:docMkLst>
      <pc:sldChg chg="addSp delSp modSp mod">
        <pc:chgData name="David Keeling" userId="86bcf2a8-d589-4647-a0b0-7d63b5042449" providerId="ADAL" clId="{DC068F52-004D-438A-890E-AFA8802D101E}" dt="2025-08-18T19:56:04.285" v="60" actId="20577"/>
        <pc:sldMkLst>
          <pc:docMk/>
          <pc:sldMk cId="1549305757" sldId="2147472753"/>
        </pc:sldMkLst>
        <pc:spChg chg="add mod">
          <ac:chgData name="David Keeling" userId="86bcf2a8-d589-4647-a0b0-7d63b5042449" providerId="ADAL" clId="{DC068F52-004D-438A-890E-AFA8802D101E}" dt="2025-08-18T19:56:04.285" v="60" actId="20577"/>
          <ac:spMkLst>
            <pc:docMk/>
            <pc:sldMk cId="1549305757" sldId="2147472753"/>
            <ac:spMk id="5" creationId="{51A654F5-034B-ED1A-FAB5-B193A1852146}"/>
          </ac:spMkLst>
        </pc:spChg>
        <pc:picChg chg="del mod">
          <ac:chgData name="David Keeling" userId="86bcf2a8-d589-4647-a0b0-7d63b5042449" providerId="ADAL" clId="{DC068F52-004D-438A-890E-AFA8802D101E}" dt="2025-08-18T19:55:37.366" v="38" actId="478"/>
          <ac:picMkLst>
            <pc:docMk/>
            <pc:sldMk cId="1549305757" sldId="2147472753"/>
            <ac:picMk id="6" creationId="{41C08FAC-E6F0-E339-418B-A6EB477036B1}"/>
          </ac:picMkLst>
        </pc:picChg>
      </pc:sldChg>
      <pc:sldChg chg="delSp modSp mod">
        <pc:chgData name="David Keeling" userId="86bcf2a8-d589-4647-a0b0-7d63b5042449" providerId="ADAL" clId="{DC068F52-004D-438A-890E-AFA8802D101E}" dt="2025-08-18T19:55:03.185" v="36" actId="478"/>
        <pc:sldMkLst>
          <pc:docMk/>
          <pc:sldMk cId="3941258970" sldId="2147472754"/>
        </pc:sldMkLst>
        <pc:spChg chg="del">
          <ac:chgData name="David Keeling" userId="86bcf2a8-d589-4647-a0b0-7d63b5042449" providerId="ADAL" clId="{DC068F52-004D-438A-890E-AFA8802D101E}" dt="2025-08-18T19:55:03.185" v="36" actId="478"/>
          <ac:spMkLst>
            <pc:docMk/>
            <pc:sldMk cId="3941258970" sldId="2147472754"/>
            <ac:spMk id="3" creationId="{9C7AFE76-A1C2-2049-ADE8-B6A338CB2A66}"/>
          </ac:spMkLst>
        </pc:spChg>
        <pc:spChg chg="del mod">
          <ac:chgData name="David Keeling" userId="86bcf2a8-d589-4647-a0b0-7d63b5042449" providerId="ADAL" clId="{DC068F52-004D-438A-890E-AFA8802D101E}" dt="2025-08-18T19:54:58.485" v="35"/>
          <ac:spMkLst>
            <pc:docMk/>
            <pc:sldMk cId="3941258970" sldId="2147472754"/>
            <ac:spMk id="5" creationId="{C7026775-470E-0DC7-A9CC-47EDD74E2C5D}"/>
          </ac:spMkLst>
        </pc:spChg>
        <pc:picChg chg="del">
          <ac:chgData name="David Keeling" userId="86bcf2a8-d589-4647-a0b0-7d63b5042449" providerId="ADAL" clId="{DC068F52-004D-438A-890E-AFA8802D101E}" dt="2025-08-18T19:54:38.835" v="0" actId="21"/>
          <ac:picMkLst>
            <pc:docMk/>
            <pc:sldMk cId="3941258970" sldId="2147472754"/>
            <ac:picMk id="21" creationId="{A8C2B00C-3F8D-FBF1-E772-F684D377C481}"/>
          </ac:picMkLst>
        </pc:picChg>
        <pc:picChg chg="del">
          <ac:chgData name="David Keeling" userId="86bcf2a8-d589-4647-a0b0-7d63b5042449" providerId="ADAL" clId="{DC068F52-004D-438A-890E-AFA8802D101E}" dt="2025-08-18T19:54:45.348" v="1" actId="21"/>
          <ac:picMkLst>
            <pc:docMk/>
            <pc:sldMk cId="3941258970" sldId="2147472754"/>
            <ac:picMk id="22" creationId="{1FE38B3E-25EA-BF7F-C2F4-73BEB5393A28}"/>
          </ac:picMkLst>
        </pc:picChg>
      </pc:sldChg>
    </pc:docChg>
  </pc:docChgLst>
  <pc:docChgLst>
    <pc:chgData name="David Keeling" userId="86bcf2a8-d589-4647-a0b0-7d63b5042449" providerId="ADAL" clId="{A54F3419-DDD7-4A80-B3C2-0457968A0171}"/>
    <pc:docChg chg="undo custSel modSld modMainMaster modNotesMaster">
      <pc:chgData name="David Keeling" userId="86bcf2a8-d589-4647-a0b0-7d63b5042449" providerId="ADAL" clId="{A54F3419-DDD7-4A80-B3C2-0457968A0171}" dt="2025-01-21T22:39:21.197" v="18" actId="14100"/>
      <pc:docMkLst>
        <pc:docMk/>
      </pc:docMkLst>
      <pc:sldChg chg="modSp mod modNotes">
        <pc:chgData name="David Keeling" userId="86bcf2a8-d589-4647-a0b0-7d63b5042449" providerId="ADAL" clId="{A54F3419-DDD7-4A80-B3C2-0457968A0171}" dt="2025-01-21T22:39:21.197" v="18" actId="14100"/>
        <pc:sldMkLst>
          <pc:docMk/>
          <pc:sldMk cId="1829894732" sldId="399"/>
        </pc:sldMkLst>
      </pc:sldChg>
      <pc:sldChg chg="modSp mod modNotes">
        <pc:chgData name="David Keeling" userId="86bcf2a8-d589-4647-a0b0-7d63b5042449" providerId="ADAL" clId="{A54F3419-DDD7-4A80-B3C2-0457968A0171}" dt="2025-01-21T22:22:57.916" v="16"/>
        <pc:sldMkLst>
          <pc:docMk/>
          <pc:sldMk cId="1594611520" sldId="2147472742"/>
        </pc:sldMkLst>
      </pc:sldChg>
      <pc:sldChg chg="modSp mod">
        <pc:chgData name="David Keeling" userId="86bcf2a8-d589-4647-a0b0-7d63b5042449" providerId="ADAL" clId="{A54F3419-DDD7-4A80-B3C2-0457968A0171}" dt="2025-01-21T22:22:57.916" v="16"/>
        <pc:sldMkLst>
          <pc:docMk/>
          <pc:sldMk cId="2802796330" sldId="2147472744"/>
        </pc:sldMkLst>
      </pc:sldChg>
      <pc:sldChg chg="modSp modNotes">
        <pc:chgData name="David Keeling" userId="86bcf2a8-d589-4647-a0b0-7d63b5042449" providerId="ADAL" clId="{A54F3419-DDD7-4A80-B3C2-0457968A0171}" dt="2025-01-21T22:22:57.916" v="16"/>
        <pc:sldMkLst>
          <pc:docMk/>
          <pc:sldMk cId="2092967886" sldId="2147472746"/>
        </pc:sldMkLst>
      </pc:sldChg>
      <pc:sldChg chg="modSp">
        <pc:chgData name="David Keeling" userId="86bcf2a8-d589-4647-a0b0-7d63b5042449" providerId="ADAL" clId="{A54F3419-DDD7-4A80-B3C2-0457968A0171}" dt="2025-01-21T22:22:57.916" v="16"/>
        <pc:sldMkLst>
          <pc:docMk/>
          <pc:sldMk cId="3784714021" sldId="2147472747"/>
        </pc:sldMkLst>
      </pc:sldChg>
      <pc:sldChg chg="modSp mod">
        <pc:chgData name="David Keeling" userId="86bcf2a8-d589-4647-a0b0-7d63b5042449" providerId="ADAL" clId="{A54F3419-DDD7-4A80-B3C2-0457968A0171}" dt="2025-01-21T22:22:57.916" v="16"/>
        <pc:sldMkLst>
          <pc:docMk/>
          <pc:sldMk cId="3417531979" sldId="2147472748"/>
        </pc:sldMkLst>
      </pc:sldChg>
      <pc:sldChg chg="modSp">
        <pc:chgData name="David Keeling" userId="86bcf2a8-d589-4647-a0b0-7d63b5042449" providerId="ADAL" clId="{A54F3419-DDD7-4A80-B3C2-0457968A0171}" dt="2025-01-21T22:22:57.916" v="16"/>
        <pc:sldMkLst>
          <pc:docMk/>
          <pc:sldMk cId="1703856829" sldId="2147472749"/>
        </pc:sldMkLst>
      </pc:sldChg>
      <pc:sldChg chg="modSp">
        <pc:chgData name="David Keeling" userId="86bcf2a8-d589-4647-a0b0-7d63b5042449" providerId="ADAL" clId="{A54F3419-DDD7-4A80-B3C2-0457968A0171}" dt="2025-01-21T22:22:57.916" v="16"/>
        <pc:sldMkLst>
          <pc:docMk/>
          <pc:sldMk cId="457138315" sldId="2147472750"/>
        </pc:sldMkLst>
      </pc:sldChg>
      <pc:sldChg chg="modSp mod delDesignElem modNotes">
        <pc:chgData name="David Keeling" userId="86bcf2a8-d589-4647-a0b0-7d63b5042449" providerId="ADAL" clId="{A54F3419-DDD7-4A80-B3C2-0457968A0171}" dt="2025-01-21T22:22:57.916" v="16"/>
        <pc:sldMkLst>
          <pc:docMk/>
          <pc:sldMk cId="3912640461" sldId="2147472751"/>
        </pc:sldMkLst>
      </pc:sldChg>
      <pc:sldChg chg="modSp mod">
        <pc:chgData name="David Keeling" userId="86bcf2a8-d589-4647-a0b0-7d63b5042449" providerId="ADAL" clId="{A54F3419-DDD7-4A80-B3C2-0457968A0171}" dt="2025-01-21T22:22:57.916" v="16"/>
        <pc:sldMkLst>
          <pc:docMk/>
          <pc:sldMk cId="340035159" sldId="2147472752"/>
        </pc:sldMkLst>
      </pc:sldChg>
      <pc:sldChg chg="modSp">
        <pc:chgData name="David Keeling" userId="86bcf2a8-d589-4647-a0b0-7d63b5042449" providerId="ADAL" clId="{A54F3419-DDD7-4A80-B3C2-0457968A0171}" dt="2025-01-21T22:22:57.916" v="16"/>
        <pc:sldMkLst>
          <pc:docMk/>
          <pc:sldMk cId="1549305757" sldId="2147472753"/>
        </pc:sldMkLst>
      </pc:sldChg>
      <pc:sldChg chg="modSp modNotes">
        <pc:chgData name="David Keeling" userId="86bcf2a8-d589-4647-a0b0-7d63b5042449" providerId="ADAL" clId="{A54F3419-DDD7-4A80-B3C2-0457968A0171}" dt="2025-01-21T22:22:57.916" v="16"/>
        <pc:sldMkLst>
          <pc:docMk/>
          <pc:sldMk cId="3941258970" sldId="2147472754"/>
        </pc:sldMkLst>
      </pc:sldChg>
      <pc:sldMasterChg chg="modSp modSldLayout">
        <pc:chgData name="David Keeling" userId="86bcf2a8-d589-4647-a0b0-7d63b5042449" providerId="ADAL" clId="{A54F3419-DDD7-4A80-B3C2-0457968A0171}" dt="2025-01-21T22:22:57.916" v="16"/>
        <pc:sldMasterMkLst>
          <pc:docMk/>
          <pc:sldMasterMk cId="1665416976" sldId="2147483685"/>
        </pc:sldMasterMkLst>
        <pc:sldLayoutChg chg="modSp">
          <pc:chgData name="David Keeling" userId="86bcf2a8-d589-4647-a0b0-7d63b5042449" providerId="ADAL" clId="{A54F3419-DDD7-4A80-B3C2-0457968A0171}" dt="2025-01-21T22:22:57.916" v="16"/>
          <pc:sldLayoutMkLst>
            <pc:docMk/>
            <pc:sldMasterMk cId="1665416976" sldId="2147483685"/>
            <pc:sldLayoutMk cId="2168774772" sldId="2147483686"/>
          </pc:sldLayoutMkLst>
        </pc:sldLayoutChg>
      </pc:sldMasterChg>
      <pc:sldMasterChg chg="modSp modSldLayout">
        <pc:chgData name="David Keeling" userId="86bcf2a8-d589-4647-a0b0-7d63b5042449" providerId="ADAL" clId="{A54F3419-DDD7-4A80-B3C2-0457968A0171}" dt="2025-01-21T22:22:57.916" v="16"/>
        <pc:sldMasterMkLst>
          <pc:docMk/>
          <pc:sldMasterMk cId="216330037" sldId="2147483687"/>
        </pc:sldMasterMkLst>
        <pc:sldLayoutChg chg="modSp">
          <pc:chgData name="David Keeling" userId="86bcf2a8-d589-4647-a0b0-7d63b5042449" providerId="ADAL" clId="{A54F3419-DDD7-4A80-B3C2-0457968A0171}" dt="2025-01-21T22:22:57.916" v="16"/>
          <pc:sldLayoutMkLst>
            <pc:docMk/>
            <pc:sldMasterMk cId="216330037" sldId="2147483687"/>
            <pc:sldLayoutMk cId="4103774933" sldId="2147483688"/>
          </pc:sldLayoutMkLst>
        </pc:sldLayoutChg>
      </pc:sldMasterChg>
      <pc:sldMasterChg chg="modSp">
        <pc:chgData name="David Keeling" userId="86bcf2a8-d589-4647-a0b0-7d63b5042449" providerId="ADAL" clId="{A54F3419-DDD7-4A80-B3C2-0457968A0171}" dt="2025-01-21T22:22:57.916" v="16"/>
        <pc:sldMasterMkLst>
          <pc:docMk/>
          <pc:sldMasterMk cId="2954621760" sldId="2147483689"/>
        </pc:sldMasterMkLst>
      </pc:sldMasterChg>
      <pc:sldMasterChg chg="modSp modSldLayout">
        <pc:chgData name="David Keeling" userId="86bcf2a8-d589-4647-a0b0-7d63b5042449" providerId="ADAL" clId="{A54F3419-DDD7-4A80-B3C2-0457968A0171}" dt="2025-01-21T22:22:57.916" v="16"/>
        <pc:sldMasterMkLst>
          <pc:docMk/>
          <pc:sldMasterMk cId="1221024297" sldId="2147483691"/>
        </pc:sldMasterMkLst>
        <pc:sldLayoutChg chg="modSp">
          <pc:chgData name="David Keeling" userId="86bcf2a8-d589-4647-a0b0-7d63b5042449" providerId="ADAL" clId="{A54F3419-DDD7-4A80-B3C2-0457968A0171}" dt="2025-01-21T22:22:57.916" v="16"/>
          <pc:sldLayoutMkLst>
            <pc:docMk/>
            <pc:sldMasterMk cId="1221024297" sldId="2147483691"/>
            <pc:sldLayoutMk cId="3503921638" sldId="2147483692"/>
          </pc:sldLayoutMkLst>
        </pc:sldLayoutChg>
      </pc:sldMasterChg>
      <pc:sldMasterChg chg="modSp modSldLayout">
        <pc:chgData name="David Keeling" userId="86bcf2a8-d589-4647-a0b0-7d63b5042449" providerId="ADAL" clId="{A54F3419-DDD7-4A80-B3C2-0457968A0171}" dt="2025-01-21T22:22:57.916" v="16"/>
        <pc:sldMasterMkLst>
          <pc:docMk/>
          <pc:sldMasterMk cId="1800528766" sldId="2147483694"/>
        </pc:sldMasterMkLst>
        <pc:sldLayoutChg chg="modSp">
          <pc:chgData name="David Keeling" userId="86bcf2a8-d589-4647-a0b0-7d63b5042449" providerId="ADAL" clId="{A54F3419-DDD7-4A80-B3C2-0457968A0171}" dt="2025-01-21T22:22:57.916" v="16"/>
          <pc:sldLayoutMkLst>
            <pc:docMk/>
            <pc:sldMasterMk cId="1800528766" sldId="2147483694"/>
            <pc:sldLayoutMk cId="749794882" sldId="2147483695"/>
          </pc:sldLayoutMkLst>
        </pc:sldLayoutChg>
      </pc:sldMasterChg>
      <pc:sldMasterChg chg="modSp modSldLayout">
        <pc:chgData name="David Keeling" userId="86bcf2a8-d589-4647-a0b0-7d63b5042449" providerId="ADAL" clId="{A54F3419-DDD7-4A80-B3C2-0457968A0171}" dt="2025-01-21T22:22:57.916" v="16"/>
        <pc:sldMasterMkLst>
          <pc:docMk/>
          <pc:sldMasterMk cId="2664804369" sldId="2147483696"/>
        </pc:sldMasterMkLst>
        <pc:sldLayoutChg chg="modSp">
          <pc:chgData name="David Keeling" userId="86bcf2a8-d589-4647-a0b0-7d63b5042449" providerId="ADAL" clId="{A54F3419-DDD7-4A80-B3C2-0457968A0171}" dt="2025-01-21T22:22:57.916" v="16"/>
          <pc:sldLayoutMkLst>
            <pc:docMk/>
            <pc:sldMasterMk cId="2664804369" sldId="2147483696"/>
            <pc:sldLayoutMk cId="2617872587" sldId="2147483697"/>
          </pc:sldLayoutMkLst>
        </pc:sldLayoutChg>
      </pc:sldMasterChg>
      <pc:sldMasterChg chg="modSp modSldLayout">
        <pc:chgData name="David Keeling" userId="86bcf2a8-d589-4647-a0b0-7d63b5042449" providerId="ADAL" clId="{A54F3419-DDD7-4A80-B3C2-0457968A0171}" dt="2025-01-21T22:22:57.916" v="16"/>
        <pc:sldMasterMkLst>
          <pc:docMk/>
          <pc:sldMasterMk cId="723740152" sldId="2147483698"/>
        </pc:sldMasterMkLst>
        <pc:sldLayoutChg chg="modSp">
          <pc:chgData name="David Keeling" userId="86bcf2a8-d589-4647-a0b0-7d63b5042449" providerId="ADAL" clId="{A54F3419-DDD7-4A80-B3C2-0457968A0171}" dt="2025-01-21T22:22:57.916" v="16"/>
          <pc:sldLayoutMkLst>
            <pc:docMk/>
            <pc:sldMasterMk cId="723740152" sldId="2147483698"/>
            <pc:sldLayoutMk cId="254298997" sldId="2147483699"/>
          </pc:sldLayoutMkLst>
        </pc:sldLayoutChg>
      </pc:sldMasterChg>
      <pc:sldMasterChg chg="modSp modSldLayout">
        <pc:chgData name="David Keeling" userId="86bcf2a8-d589-4647-a0b0-7d63b5042449" providerId="ADAL" clId="{A54F3419-DDD7-4A80-B3C2-0457968A0171}" dt="2025-01-21T22:22:57.916" v="16"/>
        <pc:sldMasterMkLst>
          <pc:docMk/>
          <pc:sldMasterMk cId="628479605" sldId="2147483700"/>
        </pc:sldMasterMkLst>
        <pc:sldLayoutChg chg="modSp">
          <pc:chgData name="David Keeling" userId="86bcf2a8-d589-4647-a0b0-7d63b5042449" providerId="ADAL" clId="{A54F3419-DDD7-4A80-B3C2-0457968A0171}" dt="2025-01-21T22:22:57.916" v="16"/>
          <pc:sldLayoutMkLst>
            <pc:docMk/>
            <pc:sldMasterMk cId="628479605" sldId="2147483700"/>
            <pc:sldLayoutMk cId="413340515" sldId="2147483701"/>
          </pc:sldLayoutMkLst>
        </pc:sldLayoutChg>
      </pc:sldMasterChg>
      <pc:sldMasterChg chg="modSp modSldLayout">
        <pc:chgData name="David Keeling" userId="86bcf2a8-d589-4647-a0b0-7d63b5042449" providerId="ADAL" clId="{A54F3419-DDD7-4A80-B3C2-0457968A0171}" dt="2025-01-21T22:22:57.916" v="16"/>
        <pc:sldMasterMkLst>
          <pc:docMk/>
          <pc:sldMasterMk cId="2866457249" sldId="2147483727"/>
        </pc:sldMasterMkLst>
        <pc:sldLayoutChg chg="modSp">
          <pc:chgData name="David Keeling" userId="86bcf2a8-d589-4647-a0b0-7d63b5042449" providerId="ADAL" clId="{A54F3419-DDD7-4A80-B3C2-0457968A0171}" dt="2025-01-21T22:22:57.916" v="16"/>
          <pc:sldLayoutMkLst>
            <pc:docMk/>
            <pc:sldMasterMk cId="2866457249" sldId="2147483727"/>
            <pc:sldLayoutMk cId="1516955683" sldId="2147483728"/>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2454247685" sldId="2147483730"/>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1285294286" sldId="2147483731"/>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3616786730" sldId="2147483732"/>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4254184446" sldId="2147483735"/>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2040160488" sldId="2147483736"/>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2373353262" sldId="2147483738"/>
          </pc:sldLayoutMkLst>
        </pc:sldLayoutChg>
        <pc:sldLayoutChg chg="modSp">
          <pc:chgData name="David Keeling" userId="86bcf2a8-d589-4647-a0b0-7d63b5042449" providerId="ADAL" clId="{A54F3419-DDD7-4A80-B3C2-0457968A0171}" dt="2025-01-21T22:22:57.916" v="16"/>
          <pc:sldLayoutMkLst>
            <pc:docMk/>
            <pc:sldMasterMk cId="2866457249" sldId="2147483727"/>
            <pc:sldLayoutMk cId="2476977474" sldId="2147483739"/>
          </pc:sldLayoutMkLst>
        </pc:sldLayoutChg>
      </pc:sldMasterChg>
      <pc:sldMasterChg chg="modSp modSldLayout">
        <pc:chgData name="David Keeling" userId="86bcf2a8-d589-4647-a0b0-7d63b5042449" providerId="ADAL" clId="{A54F3419-DDD7-4A80-B3C2-0457968A0171}" dt="2025-01-21T22:22:57.916" v="16"/>
        <pc:sldMasterMkLst>
          <pc:docMk/>
          <pc:sldMasterMk cId="1326793148" sldId="2147483740"/>
        </pc:sldMasterMkLst>
        <pc:sldLayoutChg chg="modSp">
          <pc:chgData name="David Keeling" userId="86bcf2a8-d589-4647-a0b0-7d63b5042449" providerId="ADAL" clId="{A54F3419-DDD7-4A80-B3C2-0457968A0171}" dt="2025-01-21T22:22:57.916" v="16"/>
          <pc:sldLayoutMkLst>
            <pc:docMk/>
            <pc:sldMasterMk cId="1326793148" sldId="2147483740"/>
            <pc:sldLayoutMk cId="1627608569" sldId="2147483690"/>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2741341662" sldId="2147483693"/>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2216129832" sldId="2147483741"/>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672883040" sldId="2147483743"/>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4028700222" sldId="2147483744"/>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2973166555" sldId="2147483745"/>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1920315278" sldId="2147483748"/>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2871629085" sldId="2147483749"/>
          </pc:sldLayoutMkLst>
        </pc:sldLayoutChg>
        <pc:sldLayoutChg chg="modSp">
          <pc:chgData name="David Keeling" userId="86bcf2a8-d589-4647-a0b0-7d63b5042449" providerId="ADAL" clId="{A54F3419-DDD7-4A80-B3C2-0457968A0171}" dt="2025-01-21T22:22:57.916" v="16"/>
          <pc:sldLayoutMkLst>
            <pc:docMk/>
            <pc:sldMasterMk cId="1326793148" sldId="2147483740"/>
            <pc:sldLayoutMk cId="1839947813" sldId="2147483751"/>
          </pc:sldLayoutMkLst>
        </pc:sldLayoutChg>
      </pc:sldMasterChg>
      <pc:sldMasterChg chg="modSp modSldLayout">
        <pc:chgData name="David Keeling" userId="86bcf2a8-d589-4647-a0b0-7d63b5042449" providerId="ADAL" clId="{A54F3419-DDD7-4A80-B3C2-0457968A0171}" dt="2025-01-21T22:22:56.926" v="14"/>
        <pc:sldMasterMkLst>
          <pc:docMk/>
          <pc:sldMasterMk cId="609442583" sldId="2147483752"/>
        </pc:sldMasterMkLst>
        <pc:sldLayoutChg chg="modSp">
          <pc:chgData name="David Keeling" userId="86bcf2a8-d589-4647-a0b0-7d63b5042449" providerId="ADAL" clId="{A54F3419-DDD7-4A80-B3C2-0457968A0171}" dt="2025-01-21T22:22:56.926" v="14"/>
          <pc:sldLayoutMkLst>
            <pc:docMk/>
            <pc:sldMasterMk cId="609442583" sldId="2147483752"/>
            <pc:sldLayoutMk cId="300824426" sldId="2147483753"/>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3723690496" sldId="2147483755"/>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2279129269" sldId="2147483756"/>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3576177627" sldId="2147483757"/>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3525337091" sldId="2147483760"/>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2991520395" sldId="2147483761"/>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1760928681" sldId="2147483763"/>
          </pc:sldLayoutMkLst>
        </pc:sldLayoutChg>
        <pc:sldLayoutChg chg="modSp">
          <pc:chgData name="David Keeling" userId="86bcf2a8-d589-4647-a0b0-7d63b5042449" providerId="ADAL" clId="{A54F3419-DDD7-4A80-B3C2-0457968A0171}" dt="2025-01-21T22:22:56.926" v="14"/>
          <pc:sldLayoutMkLst>
            <pc:docMk/>
            <pc:sldMasterMk cId="609442583" sldId="2147483752"/>
            <pc:sldLayoutMk cId="3579051765" sldId="2147483764"/>
          </pc:sldLayoutMkLst>
        </pc:sldLayoutChg>
      </pc:sldMasterChg>
      <pc:sldMasterChg chg="modSp modSldLayout">
        <pc:chgData name="David Keeling" userId="86bcf2a8-d589-4647-a0b0-7d63b5042449" providerId="ADAL" clId="{A54F3419-DDD7-4A80-B3C2-0457968A0171}" dt="2025-01-21T22:22:56.926" v="14"/>
        <pc:sldMasterMkLst>
          <pc:docMk/>
          <pc:sldMasterMk cId="595691651" sldId="2147483765"/>
        </pc:sldMasterMkLst>
        <pc:sldLayoutChg chg="modSp">
          <pc:chgData name="David Keeling" userId="86bcf2a8-d589-4647-a0b0-7d63b5042449" providerId="ADAL" clId="{A54F3419-DDD7-4A80-B3C2-0457968A0171}" dt="2025-01-21T22:22:56.926" v="14"/>
          <pc:sldLayoutMkLst>
            <pc:docMk/>
            <pc:sldMasterMk cId="1326793148" sldId="2147483740"/>
            <pc:sldLayoutMk cId="1627608569" sldId="2147483690"/>
          </pc:sldLayoutMkLst>
        </pc:sldLayoutChg>
        <pc:sldLayoutChg chg="modSp">
          <pc:chgData name="David Keeling" userId="86bcf2a8-d589-4647-a0b0-7d63b5042449" providerId="ADAL" clId="{A54F3419-DDD7-4A80-B3C2-0457968A0171}" dt="2025-01-21T22:22:56.926" v="14"/>
          <pc:sldLayoutMkLst>
            <pc:docMk/>
            <pc:sldMasterMk cId="1326793148" sldId="2147483740"/>
            <pc:sldLayoutMk cId="2741341662" sldId="2147483693"/>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1298308405" sldId="2147483766"/>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3580873054" sldId="2147483768"/>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917907445" sldId="2147483769"/>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161549694" sldId="2147483770"/>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2293161871" sldId="2147483773"/>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1951401388" sldId="2147483774"/>
          </pc:sldLayoutMkLst>
        </pc:sldLayoutChg>
        <pc:sldLayoutChg chg="modSp">
          <pc:chgData name="David Keeling" userId="86bcf2a8-d589-4647-a0b0-7d63b5042449" providerId="ADAL" clId="{A54F3419-DDD7-4A80-B3C2-0457968A0171}" dt="2025-01-21T22:22:56.926" v="14"/>
          <pc:sldLayoutMkLst>
            <pc:docMk/>
            <pc:sldMasterMk cId="595691651" sldId="2147483765"/>
            <pc:sldLayoutMk cId="1559851269" sldId="2147483776"/>
          </pc:sldLayoutMkLst>
        </pc:sldLayoutChg>
      </pc:sldMasterChg>
      <pc:sldMasterChg chg="addSp">
        <pc:chgData name="David Keeling" userId="86bcf2a8-d589-4647-a0b0-7d63b5042449" providerId="ADAL" clId="{A54F3419-DDD7-4A80-B3C2-0457968A0171}" dt="2025-01-21T22:22:52.008" v="8"/>
        <pc:sldMasterMkLst>
          <pc:docMk/>
          <pc:sldMasterMk cId="2350310257" sldId="2147483777"/>
        </pc:sldMasterMkLst>
      </pc:sldMasterChg>
      <pc:sldMasterChg chg="addSp">
        <pc:chgData name="David Keeling" userId="86bcf2a8-d589-4647-a0b0-7d63b5042449" providerId="ADAL" clId="{A54F3419-DDD7-4A80-B3C2-0457968A0171}" dt="2025-01-21T22:22:52.008" v="8"/>
        <pc:sldMasterMkLst>
          <pc:docMk/>
          <pc:sldMasterMk cId="2828477006" sldId="214748379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18D25-0125-4404-A363-D7FFE9F3FE1A}" type="datetimeFigureOut">
              <a:rPr lang="en-CA" smtClean="0"/>
              <a:t>2025-08-18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08BF4-8F82-40F3-ACD8-10DCED0DB3AD}" type="slidenum">
              <a:rPr lang="en-CA" smtClean="0"/>
              <a:t>‹#›</a:t>
            </a:fld>
            <a:endParaRPr lang="en-CA"/>
          </a:p>
        </p:txBody>
      </p:sp>
    </p:spTree>
    <p:extLst>
      <p:ext uri="{BB962C8B-B14F-4D97-AF65-F5344CB8AC3E}">
        <p14:creationId xmlns:p14="http://schemas.microsoft.com/office/powerpoint/2010/main" val="3064472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08BF4-8F82-40F3-ACD8-10DCED0DB3A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22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08BF4-8F82-40F3-ACD8-10DCED0DB3AD}" type="slidenum">
              <a:rPr lang="en-CA" smtClean="0"/>
              <a:t>2</a:t>
            </a:fld>
            <a:endParaRPr lang="en-CA"/>
          </a:p>
        </p:txBody>
      </p:sp>
    </p:spTree>
    <p:extLst>
      <p:ext uri="{BB962C8B-B14F-4D97-AF65-F5344CB8AC3E}">
        <p14:creationId xmlns:p14="http://schemas.microsoft.com/office/powerpoint/2010/main" val="320079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08BF4-8F82-40F3-ACD8-10DCED0DB3AD}" type="slidenum">
              <a:rPr lang="en-CA" smtClean="0"/>
              <a:t>3</a:t>
            </a:fld>
            <a:endParaRPr lang="en-CA"/>
          </a:p>
        </p:txBody>
      </p:sp>
    </p:spTree>
    <p:extLst>
      <p:ext uri="{BB962C8B-B14F-4D97-AF65-F5344CB8AC3E}">
        <p14:creationId xmlns:p14="http://schemas.microsoft.com/office/powerpoint/2010/main" val="175410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08BF4-8F82-40F3-ACD8-10DCED0DB3A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37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08BF4-8F82-40F3-ACD8-10DCED0DB3AD}" type="slidenum">
              <a:rPr lang="en-CA" smtClean="0"/>
              <a:t>7</a:t>
            </a:fld>
            <a:endParaRPr lang="en-CA"/>
          </a:p>
        </p:txBody>
      </p:sp>
    </p:spTree>
    <p:extLst>
      <p:ext uri="{BB962C8B-B14F-4D97-AF65-F5344CB8AC3E}">
        <p14:creationId xmlns:p14="http://schemas.microsoft.com/office/powerpoint/2010/main" val="395511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2 Recycling Program">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pic>
        <p:nvPicPr>
          <p:cNvPr id="6" name="Picture 5" descr="A green and grey logo&#10;&#10;Description automatically generated">
            <a:extLst>
              <a:ext uri="{FF2B5EF4-FFF2-40B4-BE49-F238E27FC236}">
                <a16:creationId xmlns:a16="http://schemas.microsoft.com/office/drawing/2014/main" id="{11C74D19-E613-45A0-2EEF-E9BC309191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7132" y="5994338"/>
            <a:ext cx="868360" cy="818243"/>
          </a:xfrm>
          <a:prstGeom prst="rect">
            <a:avLst/>
          </a:prstGeom>
        </p:spPr>
      </p:pic>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spTree>
    <p:extLst>
      <p:ext uri="{BB962C8B-B14F-4D97-AF65-F5344CB8AC3E}">
        <p14:creationId xmlns:p14="http://schemas.microsoft.com/office/powerpoint/2010/main" val="2542989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699"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90" y="4589464"/>
            <a:ext cx="7886699" cy="1500187"/>
          </a:xfrm>
        </p:spPr>
        <p:txBody>
          <a:bodyPr/>
          <a:lstStyle>
            <a:lvl1pPr marL="0" indent="0">
              <a:buNone/>
              <a:defRPr sz="2400">
                <a:solidFill>
                  <a:schemeClr val="tx1"/>
                </a:solidFill>
              </a:defRPr>
            </a:lvl1pPr>
            <a:lvl2pPr marL="457170" indent="0">
              <a:buNone/>
              <a:defRPr sz="2000">
                <a:solidFill>
                  <a:schemeClr val="tx1">
                    <a:tint val="75000"/>
                  </a:schemeClr>
                </a:solidFill>
              </a:defRPr>
            </a:lvl2pPr>
            <a:lvl3pPr marL="914343" indent="0">
              <a:buNone/>
              <a:defRPr sz="1800">
                <a:solidFill>
                  <a:schemeClr val="tx1">
                    <a:tint val="75000"/>
                  </a:schemeClr>
                </a:solidFill>
              </a:defRPr>
            </a:lvl3pPr>
            <a:lvl4pPr marL="1371514" indent="0">
              <a:buNone/>
              <a:defRPr sz="1600">
                <a:solidFill>
                  <a:schemeClr val="tx1">
                    <a:tint val="75000"/>
                  </a:schemeClr>
                </a:solidFill>
              </a:defRPr>
            </a:lvl4pPr>
            <a:lvl5pPr marL="1828684" indent="0">
              <a:buNone/>
              <a:defRPr sz="1600">
                <a:solidFill>
                  <a:schemeClr val="tx1">
                    <a:tint val="75000"/>
                  </a:schemeClr>
                </a:solidFill>
              </a:defRPr>
            </a:lvl5pPr>
            <a:lvl6pPr marL="2285854" indent="0">
              <a:buNone/>
              <a:defRPr sz="1600">
                <a:solidFill>
                  <a:schemeClr val="tx1">
                    <a:tint val="75000"/>
                  </a:schemeClr>
                </a:solidFill>
              </a:defRPr>
            </a:lvl6pPr>
            <a:lvl7pPr marL="2743027" indent="0">
              <a:buNone/>
              <a:defRPr sz="1600">
                <a:solidFill>
                  <a:schemeClr val="tx1">
                    <a:tint val="75000"/>
                  </a:schemeClr>
                </a:solidFill>
              </a:defRPr>
            </a:lvl7pPr>
            <a:lvl8pPr marL="3200197" indent="0">
              <a:buNone/>
              <a:defRPr sz="1600">
                <a:solidFill>
                  <a:schemeClr val="tx1">
                    <a:tint val="75000"/>
                  </a:schemeClr>
                </a:solidFill>
              </a:defRPr>
            </a:lvl8pPr>
            <a:lvl9pPr marL="36573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11"/>
          </p:nvPr>
        </p:nvSpPr>
        <p:spPr/>
        <p:txBody>
          <a:bodyPr/>
          <a:lstStyle/>
          <a:p>
            <a:pPr>
              <a:defRPr/>
            </a:pPr>
            <a:endParaRPr lang="en-US">
              <a:solidFill>
                <a:srgbClr val="53565A"/>
              </a:solidFill>
            </a:endParaRPr>
          </a:p>
        </p:txBody>
      </p:sp>
      <p:sp>
        <p:nvSpPr>
          <p:cNvPr id="6" name="Slide Number Placeholder 5"/>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45424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4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6" name="Footer Placeholder 5"/>
          <p:cNvSpPr>
            <a:spLocks noGrp="1"/>
          </p:cNvSpPr>
          <p:nvPr>
            <p:ph type="ftr" sz="quarter" idx="11"/>
          </p:nvPr>
        </p:nvSpPr>
        <p:spPr/>
        <p:txBody>
          <a:bodyPr/>
          <a:lstStyle/>
          <a:p>
            <a:pPr>
              <a:defRPr/>
            </a:pPr>
            <a:endParaRPr lang="en-US">
              <a:solidFill>
                <a:srgbClr val="53565A"/>
              </a:solidFill>
            </a:endParaRPr>
          </a:p>
        </p:txBody>
      </p:sp>
      <p:sp>
        <p:nvSpPr>
          <p:cNvPr id="7" name="Slide Number Placeholder 6"/>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2852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7"/>
            <a:ext cx="788669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170" indent="0">
              <a:buNone/>
              <a:defRPr sz="2000" b="1"/>
            </a:lvl2pPr>
            <a:lvl3pPr marL="914343" indent="0">
              <a:buNone/>
              <a:defRPr sz="1800" b="1"/>
            </a:lvl3pPr>
            <a:lvl4pPr marL="1371514" indent="0">
              <a:buNone/>
              <a:defRPr sz="1600" b="1"/>
            </a:lvl4pPr>
            <a:lvl5pPr marL="1828684" indent="0">
              <a:buNone/>
              <a:defRPr sz="1600" b="1"/>
            </a:lvl5pPr>
            <a:lvl6pPr marL="2285854" indent="0">
              <a:buNone/>
              <a:defRPr sz="1600" b="1"/>
            </a:lvl6pPr>
            <a:lvl7pPr marL="2743027" indent="0">
              <a:buNone/>
              <a:defRPr sz="1600" b="1"/>
            </a:lvl7pPr>
            <a:lvl8pPr marL="3200197" indent="0">
              <a:buNone/>
              <a:defRPr sz="1600" b="1"/>
            </a:lvl8pPr>
            <a:lvl9pPr marL="3657368"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70" indent="0">
              <a:buNone/>
              <a:defRPr sz="2000" b="1"/>
            </a:lvl2pPr>
            <a:lvl3pPr marL="914343" indent="0">
              <a:buNone/>
              <a:defRPr sz="1800" b="1"/>
            </a:lvl3pPr>
            <a:lvl4pPr marL="1371514" indent="0">
              <a:buNone/>
              <a:defRPr sz="1600" b="1"/>
            </a:lvl4pPr>
            <a:lvl5pPr marL="1828684" indent="0">
              <a:buNone/>
              <a:defRPr sz="1600" b="1"/>
            </a:lvl5pPr>
            <a:lvl6pPr marL="2285854" indent="0">
              <a:buNone/>
              <a:defRPr sz="1600" b="1"/>
            </a:lvl6pPr>
            <a:lvl7pPr marL="2743027" indent="0">
              <a:buNone/>
              <a:defRPr sz="1600" b="1"/>
            </a:lvl7pPr>
            <a:lvl8pPr marL="3200197" indent="0">
              <a:buNone/>
              <a:defRPr sz="1600" b="1"/>
            </a:lvl8pPr>
            <a:lvl9pPr marL="36573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8" name="Footer Placeholder 7"/>
          <p:cNvSpPr>
            <a:spLocks noGrp="1"/>
          </p:cNvSpPr>
          <p:nvPr>
            <p:ph type="ftr" sz="quarter" idx="11"/>
          </p:nvPr>
        </p:nvSpPr>
        <p:spPr/>
        <p:txBody>
          <a:bodyPr/>
          <a:lstStyle/>
          <a:p>
            <a:pPr>
              <a:defRPr/>
            </a:pPr>
            <a:endParaRPr lang="en-US">
              <a:solidFill>
                <a:srgbClr val="53565A"/>
              </a:solidFill>
            </a:endParaRPr>
          </a:p>
        </p:txBody>
      </p:sp>
      <p:sp>
        <p:nvSpPr>
          <p:cNvPr id="9" name="Slide Number Placeholder 8"/>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361678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4" name="Footer Placeholder 3"/>
          <p:cNvSpPr>
            <a:spLocks noGrp="1"/>
          </p:cNvSpPr>
          <p:nvPr>
            <p:ph type="ftr" sz="quarter" idx="11"/>
          </p:nvPr>
        </p:nvSpPr>
        <p:spPr/>
        <p:txBody>
          <a:bodyPr/>
          <a:lstStyle/>
          <a:p>
            <a:pPr>
              <a:defRPr/>
            </a:pPr>
            <a:endParaRPr lang="en-US">
              <a:solidFill>
                <a:srgbClr val="53565A"/>
              </a:solidFill>
            </a:endParaRPr>
          </a:p>
        </p:txBody>
      </p:sp>
      <p:sp>
        <p:nvSpPr>
          <p:cNvPr id="5" name="Slide Number Placeholder 4"/>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6839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3" name="Footer Placeholder 2"/>
          <p:cNvSpPr>
            <a:spLocks noGrp="1"/>
          </p:cNvSpPr>
          <p:nvPr>
            <p:ph type="ftr" sz="quarter" idx="11"/>
          </p:nvPr>
        </p:nvSpPr>
        <p:spPr/>
        <p:txBody>
          <a:bodyPr/>
          <a:lstStyle/>
          <a:p>
            <a:pPr>
              <a:defRPr/>
            </a:pPr>
            <a:endParaRPr lang="en-US">
              <a:solidFill>
                <a:srgbClr val="53565A"/>
              </a:solidFill>
            </a:endParaRPr>
          </a:p>
        </p:txBody>
      </p:sp>
      <p:sp>
        <p:nvSpPr>
          <p:cNvPr id="4" name="Slide Number Placeholder 3"/>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23816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79" cy="1600200"/>
          </a:xfrm>
        </p:spPr>
        <p:txBody>
          <a:bodyPr anchor="b"/>
          <a:lstStyle>
            <a:lvl1pPr>
              <a:defRPr sz="3201"/>
            </a:lvl1pPr>
          </a:lstStyle>
          <a:p>
            <a:r>
              <a:rPr lang="en-US"/>
              <a:t>Click to edit Master title style</a:t>
            </a:r>
            <a:endParaRPr lang="en-US" dirty="0"/>
          </a:p>
        </p:txBody>
      </p:sp>
      <p:sp>
        <p:nvSpPr>
          <p:cNvPr id="3" name="Content Placeholder 2"/>
          <p:cNvSpPr>
            <a:spLocks noGrp="1"/>
          </p:cNvSpPr>
          <p:nvPr>
            <p:ph idx="1"/>
          </p:nvPr>
        </p:nvSpPr>
        <p:spPr>
          <a:xfrm>
            <a:off x="3887392" y="987426"/>
            <a:ext cx="4629151" cy="4873625"/>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0" y="2057400"/>
            <a:ext cx="2949179" cy="3811588"/>
          </a:xfrm>
        </p:spPr>
        <p:txBody>
          <a:bodyPr/>
          <a:lstStyle>
            <a:lvl1pPr marL="0" indent="0">
              <a:buNone/>
              <a:defRPr sz="1600"/>
            </a:lvl1pPr>
            <a:lvl2pPr marL="457170" indent="0">
              <a:buNone/>
              <a:defRPr sz="1400"/>
            </a:lvl2pPr>
            <a:lvl3pPr marL="914343" indent="0">
              <a:buNone/>
              <a:defRPr sz="1200"/>
            </a:lvl3pPr>
            <a:lvl4pPr marL="1371514" indent="0">
              <a:buNone/>
              <a:defRPr sz="1000"/>
            </a:lvl4pPr>
            <a:lvl5pPr marL="1828684" indent="0">
              <a:buNone/>
              <a:defRPr sz="1000"/>
            </a:lvl5pPr>
            <a:lvl6pPr marL="2285854" indent="0">
              <a:buNone/>
              <a:defRPr sz="1000"/>
            </a:lvl6pPr>
            <a:lvl7pPr marL="2743027" indent="0">
              <a:buNone/>
              <a:defRPr sz="1000"/>
            </a:lvl7pPr>
            <a:lvl8pPr marL="3200197" indent="0">
              <a:buNone/>
              <a:defRPr sz="1000"/>
            </a:lvl8pPr>
            <a:lvl9pPr marL="36573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6" name="Footer Placeholder 5"/>
          <p:cNvSpPr>
            <a:spLocks noGrp="1"/>
          </p:cNvSpPr>
          <p:nvPr>
            <p:ph type="ftr" sz="quarter" idx="11"/>
          </p:nvPr>
        </p:nvSpPr>
        <p:spPr/>
        <p:txBody>
          <a:bodyPr/>
          <a:lstStyle/>
          <a:p>
            <a:pPr>
              <a:defRPr/>
            </a:pPr>
            <a:endParaRPr lang="en-US">
              <a:solidFill>
                <a:srgbClr val="53565A"/>
              </a:solidFill>
            </a:endParaRPr>
          </a:p>
        </p:txBody>
      </p:sp>
      <p:sp>
        <p:nvSpPr>
          <p:cNvPr id="7" name="Slide Number Placeholder 6"/>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425418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79" cy="1600200"/>
          </a:xfrm>
        </p:spPr>
        <p:txBody>
          <a:bodyPr anchor="b"/>
          <a:lstStyle>
            <a:lvl1pPr>
              <a:defRPr sz="320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987426"/>
            <a:ext cx="4629151" cy="4873625"/>
          </a:xfrm>
        </p:spPr>
        <p:txBody>
          <a:bodyPr anchor="t"/>
          <a:lstStyle>
            <a:lvl1pPr marL="0" indent="0">
              <a:buNone/>
              <a:defRPr sz="3201"/>
            </a:lvl1pPr>
            <a:lvl2pPr marL="457170" indent="0">
              <a:buNone/>
              <a:defRPr sz="2800"/>
            </a:lvl2pPr>
            <a:lvl3pPr marL="914343" indent="0">
              <a:buNone/>
              <a:defRPr sz="2400"/>
            </a:lvl3pPr>
            <a:lvl4pPr marL="1371514" indent="0">
              <a:buNone/>
              <a:defRPr sz="2000"/>
            </a:lvl4pPr>
            <a:lvl5pPr marL="1828684" indent="0">
              <a:buNone/>
              <a:defRPr sz="2000"/>
            </a:lvl5pPr>
            <a:lvl6pPr marL="2285854" indent="0">
              <a:buNone/>
              <a:defRPr sz="2000"/>
            </a:lvl6pPr>
            <a:lvl7pPr marL="2743027" indent="0">
              <a:buNone/>
              <a:defRPr sz="2000"/>
            </a:lvl7pPr>
            <a:lvl8pPr marL="3200197" indent="0">
              <a:buNone/>
              <a:defRPr sz="2000"/>
            </a:lvl8pPr>
            <a:lvl9pPr marL="365736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2057400"/>
            <a:ext cx="2949179" cy="3811588"/>
          </a:xfrm>
        </p:spPr>
        <p:txBody>
          <a:bodyPr/>
          <a:lstStyle>
            <a:lvl1pPr marL="0" indent="0">
              <a:buNone/>
              <a:defRPr sz="1600"/>
            </a:lvl1pPr>
            <a:lvl2pPr marL="457170" indent="0">
              <a:buNone/>
              <a:defRPr sz="1400"/>
            </a:lvl2pPr>
            <a:lvl3pPr marL="914343" indent="0">
              <a:buNone/>
              <a:defRPr sz="1200"/>
            </a:lvl3pPr>
            <a:lvl4pPr marL="1371514" indent="0">
              <a:buNone/>
              <a:defRPr sz="1000"/>
            </a:lvl4pPr>
            <a:lvl5pPr marL="1828684" indent="0">
              <a:buNone/>
              <a:defRPr sz="1000"/>
            </a:lvl5pPr>
            <a:lvl6pPr marL="2285854" indent="0">
              <a:buNone/>
              <a:defRPr sz="1000"/>
            </a:lvl6pPr>
            <a:lvl7pPr marL="2743027" indent="0">
              <a:buNone/>
              <a:defRPr sz="1000"/>
            </a:lvl7pPr>
            <a:lvl8pPr marL="3200197" indent="0">
              <a:buNone/>
              <a:defRPr sz="1000"/>
            </a:lvl8pPr>
            <a:lvl9pPr marL="36573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6" name="Footer Placeholder 5"/>
          <p:cNvSpPr>
            <a:spLocks noGrp="1"/>
          </p:cNvSpPr>
          <p:nvPr>
            <p:ph type="ftr" sz="quarter" idx="11"/>
          </p:nvPr>
        </p:nvSpPr>
        <p:spPr/>
        <p:txBody>
          <a:bodyPr/>
          <a:lstStyle/>
          <a:p>
            <a:pPr>
              <a:defRPr/>
            </a:pPr>
            <a:endParaRPr lang="en-US">
              <a:solidFill>
                <a:srgbClr val="53565A"/>
              </a:solidFill>
            </a:endParaRPr>
          </a:p>
        </p:txBody>
      </p:sp>
      <p:sp>
        <p:nvSpPr>
          <p:cNvPr id="7" name="Slide Number Placeholder 6"/>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04016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11"/>
          </p:nvPr>
        </p:nvSpPr>
        <p:spPr/>
        <p:txBody>
          <a:bodyPr/>
          <a:lstStyle/>
          <a:p>
            <a:pPr>
              <a:defRPr/>
            </a:pPr>
            <a:endParaRPr lang="en-US">
              <a:solidFill>
                <a:srgbClr val="53565A"/>
              </a:solidFill>
            </a:endParaRPr>
          </a:p>
        </p:txBody>
      </p:sp>
      <p:sp>
        <p:nvSpPr>
          <p:cNvPr id="6" name="Slide Number Placeholder 5"/>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52869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11"/>
          </p:nvPr>
        </p:nvSpPr>
        <p:spPr/>
        <p:txBody>
          <a:bodyPr/>
          <a:lstStyle/>
          <a:p>
            <a:pPr>
              <a:defRPr/>
            </a:pPr>
            <a:endParaRPr lang="en-US">
              <a:solidFill>
                <a:srgbClr val="53565A"/>
              </a:solidFill>
            </a:endParaRPr>
          </a:p>
        </p:txBody>
      </p:sp>
      <p:sp>
        <p:nvSpPr>
          <p:cNvPr id="6" name="Slide Number Placeholder 5"/>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37335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loating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E072D5E-670D-43F7-B1FB-A815C553BDEE}"/>
              </a:ext>
            </a:extLst>
          </p:cNvPr>
          <p:cNvSpPr>
            <a:spLocks noGrp="1"/>
          </p:cNvSpPr>
          <p:nvPr>
            <p:ph type="title" hasCustomPrompt="1"/>
          </p:nvPr>
        </p:nvSpPr>
        <p:spPr>
          <a:xfrm>
            <a:off x="731092" y="2236010"/>
            <a:ext cx="7621437" cy="1582891"/>
          </a:xfrm>
          <a:prstGeom prst="rect">
            <a:avLst/>
          </a:prstGeom>
        </p:spPr>
        <p:txBody>
          <a:bodyPr>
            <a:normAutofit/>
          </a:bodyPr>
          <a:lstStyle>
            <a:lvl1pPr algn="ctr">
              <a:defRPr sz="2700" b="1">
                <a:solidFill>
                  <a:srgbClr val="457E5C"/>
                </a:solidFill>
              </a:defRPr>
            </a:lvl1pPr>
          </a:lstStyle>
          <a:p>
            <a:r>
              <a:rPr lang="en-US" dirty="0"/>
              <a:t>FLOATING TITLE </a:t>
            </a:r>
            <a:br>
              <a:rPr lang="en-US" dirty="0"/>
            </a:br>
            <a:r>
              <a:rPr lang="en-US" dirty="0"/>
              <a:t>should be a maximum of 2 lines.</a:t>
            </a:r>
          </a:p>
        </p:txBody>
      </p:sp>
      <p:sp>
        <p:nvSpPr>
          <p:cNvPr id="16" name="Rectangle 15">
            <a:extLst>
              <a:ext uri="{FF2B5EF4-FFF2-40B4-BE49-F238E27FC236}">
                <a16:creationId xmlns:a16="http://schemas.microsoft.com/office/drawing/2014/main" id="{097C516D-1813-EDF8-AAC4-3848EC3838D4}"/>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E255BEAB-DEE7-23FC-331D-8367EADDE5B1}"/>
              </a:ext>
            </a:extLst>
          </p:cNvPr>
          <p:cNvGrpSpPr/>
          <p:nvPr userDrawn="1"/>
        </p:nvGrpSpPr>
        <p:grpSpPr>
          <a:xfrm>
            <a:off x="1" y="5928018"/>
            <a:ext cx="9164085" cy="939923"/>
            <a:chOff x="6" y="5918077"/>
            <a:chExt cx="12208836" cy="939923"/>
          </a:xfrm>
        </p:grpSpPr>
        <p:pic>
          <p:nvPicPr>
            <p:cNvPr id="3" name="Picture 2">
              <a:extLst>
                <a:ext uri="{FF2B5EF4-FFF2-40B4-BE49-F238E27FC236}">
                  <a16:creationId xmlns:a16="http://schemas.microsoft.com/office/drawing/2014/main" id="{F18F9978-0562-868D-18F0-6FFE0AC839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4" name="Rectangle 3">
              <a:extLst>
                <a:ext uri="{FF2B5EF4-FFF2-40B4-BE49-F238E27FC236}">
                  <a16:creationId xmlns:a16="http://schemas.microsoft.com/office/drawing/2014/main" id="{FCF6403E-5F1A-10E2-8209-0573CB7BC68D}"/>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
        <p:nvSpPr>
          <p:cNvPr id="6" name="Slide Number Placeholder 2">
            <a:extLst>
              <a:ext uri="{FF2B5EF4-FFF2-40B4-BE49-F238E27FC236}">
                <a16:creationId xmlns:a16="http://schemas.microsoft.com/office/drawing/2014/main" id="{DEF5E4CD-AE1E-AD90-7CF3-E9C5A37B27F1}"/>
              </a:ext>
            </a:extLst>
          </p:cNvPr>
          <p:cNvSpPr txBox="1">
            <a:spLocks/>
          </p:cNvSpPr>
          <p:nvPr userDrawn="1"/>
        </p:nvSpPr>
        <p:spPr>
          <a:xfrm>
            <a:off x="8507134" y="6443010"/>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pic>
        <p:nvPicPr>
          <p:cNvPr id="10" name="Picture 9" descr="A green and grey logo&#10;&#10;Description automatically generated">
            <a:extLst>
              <a:ext uri="{FF2B5EF4-FFF2-40B4-BE49-F238E27FC236}">
                <a16:creationId xmlns:a16="http://schemas.microsoft.com/office/drawing/2014/main" id="{291BF774-9213-B7BB-8A15-946561FA6F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247697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2 Recycling Program">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pic>
        <p:nvPicPr>
          <p:cNvPr id="6" name="Picture 5" descr="A green and grey logo&#10;&#10;Description automatically generated">
            <a:extLst>
              <a:ext uri="{FF2B5EF4-FFF2-40B4-BE49-F238E27FC236}">
                <a16:creationId xmlns:a16="http://schemas.microsoft.com/office/drawing/2014/main" id="{11C74D19-E613-45A0-2EEF-E9BC309191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7132" y="5994338"/>
            <a:ext cx="868360" cy="818243"/>
          </a:xfrm>
          <a:prstGeom prst="rect">
            <a:avLst/>
          </a:prstGeom>
        </p:spPr>
      </p:pic>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spTree>
    <p:extLst>
      <p:ext uri="{BB962C8B-B14F-4D97-AF65-F5344CB8AC3E}">
        <p14:creationId xmlns:p14="http://schemas.microsoft.com/office/powerpoint/2010/main" val="4133405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122363"/>
            <a:ext cx="7772399"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1" y="3602038"/>
            <a:ext cx="6858001" cy="1655762"/>
          </a:xfrm>
        </p:spPr>
        <p:txBody>
          <a:bodyPr/>
          <a:lstStyle>
            <a:lvl1pPr marL="0" indent="0" algn="ctr">
              <a:buNone/>
              <a:defRPr sz="2400"/>
            </a:lvl1pPr>
            <a:lvl2pPr marL="457170" indent="0" algn="ctr">
              <a:buNone/>
              <a:defRPr sz="2000"/>
            </a:lvl2pPr>
            <a:lvl3pPr marL="914343" indent="0" algn="ctr">
              <a:buNone/>
              <a:defRPr sz="1800"/>
            </a:lvl3pPr>
            <a:lvl4pPr marL="1371514" indent="0" algn="ctr">
              <a:buNone/>
              <a:defRPr sz="1600"/>
            </a:lvl4pPr>
            <a:lvl5pPr marL="1828684" indent="0" algn="ctr">
              <a:buNone/>
              <a:defRPr sz="1600"/>
            </a:lvl5pPr>
            <a:lvl6pPr marL="2285854" indent="0" algn="ctr">
              <a:buNone/>
              <a:defRPr sz="1600"/>
            </a:lvl6pPr>
            <a:lvl7pPr marL="2743027" indent="0" algn="ctr">
              <a:buNone/>
              <a:defRPr sz="1600"/>
            </a:lvl7pPr>
            <a:lvl8pPr marL="3200197" indent="0" algn="ctr">
              <a:buNone/>
              <a:defRPr sz="1600"/>
            </a:lvl8pPr>
            <a:lvl9pPr marL="365736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89DAF5-EE65-B94B-BE11-05E37119A559}" type="datetime1">
              <a:rPr lang="en-CA" smtClean="0"/>
              <a:t>2025-08-18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612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DCF25-6D10-EF42-9932-8DD986F7F0FA}" type="datetime1">
              <a:rPr lang="en-CA" smtClean="0"/>
              <a:t>2025-08-18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9442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699"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90" y="4589464"/>
            <a:ext cx="7886699" cy="1500187"/>
          </a:xfrm>
        </p:spPr>
        <p:txBody>
          <a:bodyPr/>
          <a:lstStyle>
            <a:lvl1pPr marL="0" indent="0">
              <a:buNone/>
              <a:defRPr sz="2400">
                <a:solidFill>
                  <a:schemeClr val="tx1"/>
                </a:solidFill>
              </a:defRPr>
            </a:lvl1pPr>
            <a:lvl2pPr marL="457170" indent="0">
              <a:buNone/>
              <a:defRPr sz="2000">
                <a:solidFill>
                  <a:schemeClr val="tx1">
                    <a:tint val="75000"/>
                  </a:schemeClr>
                </a:solidFill>
              </a:defRPr>
            </a:lvl2pPr>
            <a:lvl3pPr marL="914343" indent="0">
              <a:buNone/>
              <a:defRPr sz="1800">
                <a:solidFill>
                  <a:schemeClr val="tx1">
                    <a:tint val="75000"/>
                  </a:schemeClr>
                </a:solidFill>
              </a:defRPr>
            </a:lvl3pPr>
            <a:lvl4pPr marL="1371514" indent="0">
              <a:buNone/>
              <a:defRPr sz="1600">
                <a:solidFill>
                  <a:schemeClr val="tx1">
                    <a:tint val="75000"/>
                  </a:schemeClr>
                </a:solidFill>
              </a:defRPr>
            </a:lvl4pPr>
            <a:lvl5pPr marL="1828684" indent="0">
              <a:buNone/>
              <a:defRPr sz="1600">
                <a:solidFill>
                  <a:schemeClr val="tx1">
                    <a:tint val="75000"/>
                  </a:schemeClr>
                </a:solidFill>
              </a:defRPr>
            </a:lvl5pPr>
            <a:lvl6pPr marL="2285854" indent="0">
              <a:buNone/>
              <a:defRPr sz="1600">
                <a:solidFill>
                  <a:schemeClr val="tx1">
                    <a:tint val="75000"/>
                  </a:schemeClr>
                </a:solidFill>
              </a:defRPr>
            </a:lvl6pPr>
            <a:lvl7pPr marL="2743027" indent="0">
              <a:buNone/>
              <a:defRPr sz="1600">
                <a:solidFill>
                  <a:schemeClr val="tx1">
                    <a:tint val="75000"/>
                  </a:schemeClr>
                </a:solidFill>
              </a:defRPr>
            </a:lvl7pPr>
            <a:lvl8pPr marL="3200197" indent="0">
              <a:buNone/>
              <a:defRPr sz="1600">
                <a:solidFill>
                  <a:schemeClr val="tx1">
                    <a:tint val="75000"/>
                  </a:schemeClr>
                </a:solidFill>
              </a:defRPr>
            </a:lvl8pPr>
            <a:lvl9pPr marL="36573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7FF39D-B882-B646-98BD-49776313818B}" type="datetime1">
              <a:rPr lang="en-CA" smtClean="0"/>
              <a:t>2025-08-18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72883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4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5F08C-BCE9-AE42-98C9-DEDB64E07FB9}" type="datetime1">
              <a:rPr lang="en-CA" smtClean="0"/>
              <a:t>2025-08-18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8700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5127"/>
            <a:ext cx="788669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2400" b="1"/>
            </a:lvl1pPr>
            <a:lvl2pPr marL="457170" indent="0">
              <a:buNone/>
              <a:defRPr sz="2000" b="1"/>
            </a:lvl2pPr>
            <a:lvl3pPr marL="914343" indent="0">
              <a:buNone/>
              <a:defRPr sz="1800" b="1"/>
            </a:lvl3pPr>
            <a:lvl4pPr marL="1371514" indent="0">
              <a:buNone/>
              <a:defRPr sz="1600" b="1"/>
            </a:lvl4pPr>
            <a:lvl5pPr marL="1828684" indent="0">
              <a:buNone/>
              <a:defRPr sz="1600" b="1"/>
            </a:lvl5pPr>
            <a:lvl6pPr marL="2285854" indent="0">
              <a:buNone/>
              <a:defRPr sz="1600" b="1"/>
            </a:lvl6pPr>
            <a:lvl7pPr marL="2743027" indent="0">
              <a:buNone/>
              <a:defRPr sz="1600" b="1"/>
            </a:lvl7pPr>
            <a:lvl8pPr marL="3200197" indent="0">
              <a:buNone/>
              <a:defRPr sz="1600" b="1"/>
            </a:lvl8pPr>
            <a:lvl9pPr marL="3657368"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70" indent="0">
              <a:buNone/>
              <a:defRPr sz="2000" b="1"/>
            </a:lvl2pPr>
            <a:lvl3pPr marL="914343" indent="0">
              <a:buNone/>
              <a:defRPr sz="1800" b="1"/>
            </a:lvl3pPr>
            <a:lvl4pPr marL="1371514" indent="0">
              <a:buNone/>
              <a:defRPr sz="1600" b="1"/>
            </a:lvl4pPr>
            <a:lvl5pPr marL="1828684" indent="0">
              <a:buNone/>
              <a:defRPr sz="1600" b="1"/>
            </a:lvl5pPr>
            <a:lvl6pPr marL="2285854" indent="0">
              <a:buNone/>
              <a:defRPr sz="1600" b="1"/>
            </a:lvl6pPr>
            <a:lvl7pPr marL="2743027" indent="0">
              <a:buNone/>
              <a:defRPr sz="1600" b="1"/>
            </a:lvl7pPr>
            <a:lvl8pPr marL="3200197" indent="0">
              <a:buNone/>
              <a:defRPr sz="1600" b="1"/>
            </a:lvl8pPr>
            <a:lvl9pPr marL="36573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05D51-CC12-0845-B574-EF829F13404C}" type="datetime1">
              <a:rPr lang="en-CA" smtClean="0"/>
              <a:t>2025-08-18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3166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F25D94-D88F-2841-9A55-983530BA02F7}" type="datetime1">
              <a:rPr lang="en-CA" smtClean="0"/>
              <a:t>2025-08-18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1783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4E9B1-3B1E-3D42-B7A0-E0CC10471BD7}" type="datetime1">
              <a:rPr lang="en-CA" smtClean="0"/>
              <a:t>2025-08-18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3025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79" cy="1600200"/>
          </a:xfrm>
        </p:spPr>
        <p:txBody>
          <a:bodyPr anchor="b"/>
          <a:lstStyle>
            <a:lvl1pPr>
              <a:defRPr sz="3201"/>
            </a:lvl1pPr>
          </a:lstStyle>
          <a:p>
            <a:r>
              <a:rPr lang="en-US"/>
              <a:t>Click to edit Master title style</a:t>
            </a:r>
            <a:endParaRPr lang="en-US" dirty="0"/>
          </a:p>
        </p:txBody>
      </p:sp>
      <p:sp>
        <p:nvSpPr>
          <p:cNvPr id="3" name="Content Placeholder 2"/>
          <p:cNvSpPr>
            <a:spLocks noGrp="1"/>
          </p:cNvSpPr>
          <p:nvPr>
            <p:ph idx="1"/>
          </p:nvPr>
        </p:nvSpPr>
        <p:spPr>
          <a:xfrm>
            <a:off x="3887392" y="987426"/>
            <a:ext cx="4629151" cy="4873625"/>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0" y="2057400"/>
            <a:ext cx="2949179" cy="3811588"/>
          </a:xfrm>
        </p:spPr>
        <p:txBody>
          <a:bodyPr/>
          <a:lstStyle>
            <a:lvl1pPr marL="0" indent="0">
              <a:buNone/>
              <a:defRPr sz="1600"/>
            </a:lvl1pPr>
            <a:lvl2pPr marL="457170" indent="0">
              <a:buNone/>
              <a:defRPr sz="1400"/>
            </a:lvl2pPr>
            <a:lvl3pPr marL="914343" indent="0">
              <a:buNone/>
              <a:defRPr sz="1200"/>
            </a:lvl3pPr>
            <a:lvl4pPr marL="1371514" indent="0">
              <a:buNone/>
              <a:defRPr sz="1000"/>
            </a:lvl4pPr>
            <a:lvl5pPr marL="1828684" indent="0">
              <a:buNone/>
              <a:defRPr sz="1000"/>
            </a:lvl5pPr>
            <a:lvl6pPr marL="2285854" indent="0">
              <a:buNone/>
              <a:defRPr sz="1000"/>
            </a:lvl6pPr>
            <a:lvl7pPr marL="2743027" indent="0">
              <a:buNone/>
              <a:defRPr sz="1000"/>
            </a:lvl7pPr>
            <a:lvl8pPr marL="3200197" indent="0">
              <a:buNone/>
              <a:defRPr sz="1000"/>
            </a:lvl8pPr>
            <a:lvl9pPr marL="36573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F4843-3A5F-5C48-83C1-76E9EEBE2A68}" type="datetime1">
              <a:rPr lang="en-CA" smtClean="0"/>
              <a:t>2025-08-18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0315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2949179" cy="1600200"/>
          </a:xfrm>
        </p:spPr>
        <p:txBody>
          <a:bodyPr anchor="b"/>
          <a:lstStyle>
            <a:lvl1pPr>
              <a:defRPr sz="320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987426"/>
            <a:ext cx="4629151" cy="4873625"/>
          </a:xfrm>
        </p:spPr>
        <p:txBody>
          <a:bodyPr anchor="t"/>
          <a:lstStyle>
            <a:lvl1pPr marL="0" indent="0">
              <a:buNone/>
              <a:defRPr sz="3201"/>
            </a:lvl1pPr>
            <a:lvl2pPr marL="457170" indent="0">
              <a:buNone/>
              <a:defRPr sz="2800"/>
            </a:lvl2pPr>
            <a:lvl3pPr marL="914343" indent="0">
              <a:buNone/>
              <a:defRPr sz="2400"/>
            </a:lvl3pPr>
            <a:lvl4pPr marL="1371514" indent="0">
              <a:buNone/>
              <a:defRPr sz="2000"/>
            </a:lvl4pPr>
            <a:lvl5pPr marL="1828684" indent="0">
              <a:buNone/>
              <a:defRPr sz="2000"/>
            </a:lvl5pPr>
            <a:lvl6pPr marL="2285854" indent="0">
              <a:buNone/>
              <a:defRPr sz="2000"/>
            </a:lvl6pPr>
            <a:lvl7pPr marL="2743027" indent="0">
              <a:buNone/>
              <a:defRPr sz="2000"/>
            </a:lvl7pPr>
            <a:lvl8pPr marL="3200197" indent="0">
              <a:buNone/>
              <a:defRPr sz="2000"/>
            </a:lvl8pPr>
            <a:lvl9pPr marL="365736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2057400"/>
            <a:ext cx="2949179" cy="3811588"/>
          </a:xfrm>
        </p:spPr>
        <p:txBody>
          <a:bodyPr/>
          <a:lstStyle>
            <a:lvl1pPr marL="0" indent="0">
              <a:buNone/>
              <a:defRPr sz="1600"/>
            </a:lvl1pPr>
            <a:lvl2pPr marL="457170" indent="0">
              <a:buNone/>
              <a:defRPr sz="1400"/>
            </a:lvl2pPr>
            <a:lvl3pPr marL="914343" indent="0">
              <a:buNone/>
              <a:defRPr sz="1200"/>
            </a:lvl3pPr>
            <a:lvl4pPr marL="1371514" indent="0">
              <a:buNone/>
              <a:defRPr sz="1000"/>
            </a:lvl4pPr>
            <a:lvl5pPr marL="1828684" indent="0">
              <a:buNone/>
              <a:defRPr sz="1000"/>
            </a:lvl5pPr>
            <a:lvl6pPr marL="2285854" indent="0">
              <a:buNone/>
              <a:defRPr sz="1000"/>
            </a:lvl6pPr>
            <a:lvl7pPr marL="2743027" indent="0">
              <a:buNone/>
              <a:defRPr sz="1000"/>
            </a:lvl7pPr>
            <a:lvl8pPr marL="3200197" indent="0">
              <a:buNone/>
              <a:defRPr sz="1000"/>
            </a:lvl8pPr>
            <a:lvl9pPr marL="365736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555-316F-EC4E-9280-5780CADE80E0}" type="datetime1">
              <a:rPr lang="en-CA" smtClean="0"/>
              <a:t>2025-08-18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71629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F9859-2AC3-C140-AFAB-A42D09F7EF2B}" type="datetime1">
              <a:rPr lang="en-CA" smtClean="0"/>
              <a:t>2025-08-18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113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2 Recycling Program">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pic>
        <p:nvPicPr>
          <p:cNvPr id="6" name="Picture 5" descr="A green and grey logo&#10;&#10;Description automatically generated">
            <a:extLst>
              <a:ext uri="{FF2B5EF4-FFF2-40B4-BE49-F238E27FC236}">
                <a16:creationId xmlns:a16="http://schemas.microsoft.com/office/drawing/2014/main" id="{11C74D19-E613-45A0-2EEF-E9BC309191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7132" y="5994338"/>
            <a:ext cx="868360" cy="818243"/>
          </a:xfrm>
          <a:prstGeom prst="rect">
            <a:avLst/>
          </a:prstGeom>
        </p:spPr>
      </p:pic>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spTree>
    <p:extLst>
      <p:ext uri="{BB962C8B-B14F-4D97-AF65-F5344CB8AC3E}">
        <p14:creationId xmlns:p14="http://schemas.microsoft.com/office/powerpoint/2010/main" val="261787258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A94B5-05AA-8F41-9883-B360D7F577D8}" type="datetime1">
              <a:rPr lang="en-CA" smtClean="0"/>
              <a:t>2025-08-18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9947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 2">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4">
              <a:ln>
                <a:noFill/>
              </a:ln>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4">
                <a:ln>
                  <a:noFill/>
                </a:ln>
              </a:endParaRPr>
            </a:p>
          </p:txBody>
        </p:sp>
      </p:grpSp>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z="900" smtClean="0"/>
              <a:pPr/>
              <a:t>‹#›</a:t>
            </a:fld>
            <a:endParaRPr lang="en-US" sz="900" dirty="0"/>
          </a:p>
        </p:txBody>
      </p:sp>
      <p:pic>
        <p:nvPicPr>
          <p:cNvPr id="9" name="Picture 8" descr="A green and grey logo&#10;&#10;Description automatically generated">
            <a:extLst>
              <a:ext uri="{FF2B5EF4-FFF2-40B4-BE49-F238E27FC236}">
                <a16:creationId xmlns:a16="http://schemas.microsoft.com/office/drawing/2014/main" id="{A4425B73-E0A6-49CE-9A8C-A9FC49CE1B9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274134166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2 Recycling Program">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pic>
        <p:nvPicPr>
          <p:cNvPr id="6" name="Picture 5" descr="A green and grey logo&#10;&#10;Description automatically generated">
            <a:extLst>
              <a:ext uri="{FF2B5EF4-FFF2-40B4-BE49-F238E27FC236}">
                <a16:creationId xmlns:a16="http://schemas.microsoft.com/office/drawing/2014/main" id="{11C74D19-E613-45A0-2EEF-E9BC309191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7132" y="5994338"/>
            <a:ext cx="868360" cy="818243"/>
          </a:xfrm>
          <a:prstGeom prst="rect">
            <a:avLst/>
          </a:prstGeom>
        </p:spPr>
      </p:pic>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spTree>
    <p:extLst>
      <p:ext uri="{BB962C8B-B14F-4D97-AF65-F5344CB8AC3E}">
        <p14:creationId xmlns:p14="http://schemas.microsoft.com/office/powerpoint/2010/main" val="16276085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ue 2">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pic>
        <p:nvPicPr>
          <p:cNvPr id="9" name="Picture 8" descr="A green and grey logo&#10;&#10;Description automatically generated">
            <a:extLst>
              <a:ext uri="{FF2B5EF4-FFF2-40B4-BE49-F238E27FC236}">
                <a16:creationId xmlns:a16="http://schemas.microsoft.com/office/drawing/2014/main" id="{A4425B73-E0A6-49CE-9A8C-A9FC49CE1B9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7497948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ue 2">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2164F-5452-9A47-91ED-0379F17D63BD}"/>
              </a:ext>
            </a:extLst>
          </p:cNvPr>
          <p:cNvSpPr>
            <a:spLocks noGrp="1"/>
          </p:cNvSpPr>
          <p:nvPr>
            <p:ph type="body" sz="quarter" idx="10" hasCustomPrompt="1"/>
          </p:nvPr>
        </p:nvSpPr>
        <p:spPr>
          <a:xfrm>
            <a:off x="447608" y="1550506"/>
            <a:ext cx="8102204" cy="3847903"/>
          </a:xfrm>
          <a:prstGeom prst="rect">
            <a:avLst/>
          </a:prstGeom>
        </p:spPr>
        <p:txBody>
          <a:bodyPr>
            <a:noAutofit/>
          </a:bodyPr>
          <a:lstStyle>
            <a:lvl1pPr marL="0" indent="0">
              <a:lnSpc>
                <a:spcPts val="8249"/>
              </a:lnSpc>
              <a:buNone/>
              <a:defRPr sz="6487" b="1" baseline="0">
                <a:solidFill>
                  <a:srgbClr val="457E5C"/>
                </a:solidFill>
                <a:latin typeface="+mj-lt"/>
                <a:ea typeface="+mj-ea"/>
                <a:cs typeface="Arial" panose="020B0604020202020204" pitchFamily="34" charset="0"/>
              </a:defRPr>
            </a:lvl1pPr>
          </a:lstStyle>
          <a:p>
            <a:pPr lvl="0"/>
            <a:r>
              <a:rPr lang="en-US" dirty="0"/>
              <a:t>SECTION TITLE FOR STYLING</a:t>
            </a:r>
          </a:p>
        </p:txBody>
      </p:sp>
      <p:sp>
        <p:nvSpPr>
          <p:cNvPr id="11" name="Rectangle 10">
            <a:extLst>
              <a:ext uri="{FF2B5EF4-FFF2-40B4-BE49-F238E27FC236}">
                <a16:creationId xmlns:a16="http://schemas.microsoft.com/office/drawing/2014/main" id="{68E23A34-6A63-D108-463F-96E86513F6F5}"/>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9192EB91-867C-1E7A-DEF5-AAB72C5E0CED}"/>
              </a:ext>
            </a:extLst>
          </p:cNvPr>
          <p:cNvGrpSpPr/>
          <p:nvPr userDrawn="1"/>
        </p:nvGrpSpPr>
        <p:grpSpPr>
          <a:xfrm>
            <a:off x="3" y="5928018"/>
            <a:ext cx="9164085" cy="939923"/>
            <a:chOff x="6" y="5918077"/>
            <a:chExt cx="12208836" cy="939923"/>
          </a:xfrm>
        </p:grpSpPr>
        <p:pic>
          <p:nvPicPr>
            <p:cNvPr id="4" name="Picture 3">
              <a:extLst>
                <a:ext uri="{FF2B5EF4-FFF2-40B4-BE49-F238E27FC236}">
                  <a16:creationId xmlns:a16="http://schemas.microsoft.com/office/drawing/2014/main" id="{FBD4EC9B-72C3-3A12-90DE-F3F9B3A23D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5" name="Rectangle 4">
              <a:extLst>
                <a:ext uri="{FF2B5EF4-FFF2-40B4-BE49-F238E27FC236}">
                  <a16:creationId xmlns:a16="http://schemas.microsoft.com/office/drawing/2014/main" id="{E770C36D-C0EF-2914-BC1A-0936EC669531}"/>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Slide Number Placeholder 2">
            <a:extLst>
              <a:ext uri="{FF2B5EF4-FFF2-40B4-BE49-F238E27FC236}">
                <a16:creationId xmlns:a16="http://schemas.microsoft.com/office/drawing/2014/main" id="{EB3ABB7A-D50E-3CBD-34CF-9C2D48950288}"/>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pic>
        <p:nvPicPr>
          <p:cNvPr id="9" name="Picture 8" descr="A green and grey logo&#10;&#10;Description automatically generated">
            <a:extLst>
              <a:ext uri="{FF2B5EF4-FFF2-40B4-BE49-F238E27FC236}">
                <a16:creationId xmlns:a16="http://schemas.microsoft.com/office/drawing/2014/main" id="{A4425B73-E0A6-49CE-9A8C-A9FC49CE1B9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35039216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E072D5E-670D-43F7-B1FB-A815C553BDEE}"/>
              </a:ext>
            </a:extLst>
          </p:cNvPr>
          <p:cNvSpPr>
            <a:spLocks noGrp="1"/>
          </p:cNvSpPr>
          <p:nvPr>
            <p:ph type="title" hasCustomPrompt="1"/>
          </p:nvPr>
        </p:nvSpPr>
        <p:spPr>
          <a:xfrm>
            <a:off x="731094" y="2236012"/>
            <a:ext cx="7621437" cy="1582891"/>
          </a:xfrm>
          <a:prstGeom prst="rect">
            <a:avLst/>
          </a:prstGeom>
        </p:spPr>
        <p:txBody>
          <a:bodyPr>
            <a:normAutofit/>
          </a:bodyPr>
          <a:lstStyle>
            <a:lvl1pPr algn="ctr">
              <a:defRPr sz="2700" b="1">
                <a:solidFill>
                  <a:srgbClr val="457E5C"/>
                </a:solidFill>
              </a:defRPr>
            </a:lvl1pPr>
          </a:lstStyle>
          <a:p>
            <a:r>
              <a:rPr lang="en-US" dirty="0"/>
              <a:t>FLOATING TITLE </a:t>
            </a:r>
            <a:br>
              <a:rPr lang="en-US" dirty="0"/>
            </a:br>
            <a:r>
              <a:rPr lang="en-US" dirty="0"/>
              <a:t>should be a maximum of 2 lines.</a:t>
            </a:r>
          </a:p>
        </p:txBody>
      </p:sp>
      <p:sp>
        <p:nvSpPr>
          <p:cNvPr id="16" name="Rectangle 15">
            <a:extLst>
              <a:ext uri="{FF2B5EF4-FFF2-40B4-BE49-F238E27FC236}">
                <a16:creationId xmlns:a16="http://schemas.microsoft.com/office/drawing/2014/main" id="{097C516D-1813-EDF8-AAC4-3848EC3838D4}"/>
              </a:ext>
            </a:extLst>
          </p:cNvPr>
          <p:cNvSpPr/>
          <p:nvPr userDrawn="1"/>
        </p:nvSpPr>
        <p:spPr>
          <a:xfrm>
            <a:off x="-3" y="3"/>
            <a:ext cx="9144000" cy="914399"/>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E255BEAB-DEE7-23FC-331D-8367EADDE5B1}"/>
              </a:ext>
            </a:extLst>
          </p:cNvPr>
          <p:cNvGrpSpPr/>
          <p:nvPr userDrawn="1"/>
        </p:nvGrpSpPr>
        <p:grpSpPr>
          <a:xfrm>
            <a:off x="3" y="5928018"/>
            <a:ext cx="9164085" cy="939923"/>
            <a:chOff x="6" y="5918077"/>
            <a:chExt cx="12208836" cy="939923"/>
          </a:xfrm>
        </p:grpSpPr>
        <p:pic>
          <p:nvPicPr>
            <p:cNvPr id="3" name="Picture 2">
              <a:extLst>
                <a:ext uri="{FF2B5EF4-FFF2-40B4-BE49-F238E27FC236}">
                  <a16:creationId xmlns:a16="http://schemas.microsoft.com/office/drawing/2014/main" id="{F18F9978-0562-868D-18F0-6FFE0AC839C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4" name="Rectangle 3">
              <a:extLst>
                <a:ext uri="{FF2B5EF4-FFF2-40B4-BE49-F238E27FC236}">
                  <a16:creationId xmlns:a16="http://schemas.microsoft.com/office/drawing/2014/main" id="{FCF6403E-5F1A-10E2-8209-0573CB7BC68D}"/>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
        <p:nvSpPr>
          <p:cNvPr id="6" name="Slide Number Placeholder 2">
            <a:extLst>
              <a:ext uri="{FF2B5EF4-FFF2-40B4-BE49-F238E27FC236}">
                <a16:creationId xmlns:a16="http://schemas.microsoft.com/office/drawing/2014/main" id="{DEF5E4CD-AE1E-AD90-7CF3-E9C5A37B27F1}"/>
              </a:ext>
            </a:extLst>
          </p:cNvPr>
          <p:cNvSpPr txBox="1">
            <a:spLocks/>
          </p:cNvSpPr>
          <p:nvPr userDrawn="1"/>
        </p:nvSpPr>
        <p:spPr>
          <a:xfrm>
            <a:off x="8507134" y="6443011"/>
            <a:ext cx="471938" cy="235935"/>
          </a:xfrm>
          <a:prstGeom prst="rect">
            <a:avLst/>
          </a:prstGeom>
        </p:spPr>
        <p:txBody>
          <a:bodyPr vert="horz" lIns="68579" tIns="34290" rIns="68579" bIns="3429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pic>
        <p:nvPicPr>
          <p:cNvPr id="10" name="Picture 9" descr="A green and grey logo&#10;&#10;Description automatically generated">
            <a:extLst>
              <a:ext uri="{FF2B5EF4-FFF2-40B4-BE49-F238E27FC236}">
                <a16:creationId xmlns:a16="http://schemas.microsoft.com/office/drawing/2014/main" id="{291BF774-9213-B7BB-8A15-946561FA6F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410377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9">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C072888-92B4-43B4-9373-765814B94DC8}"/>
              </a:ext>
            </a:extLst>
          </p:cNvPr>
          <p:cNvSpPr>
            <a:spLocks noGrp="1"/>
          </p:cNvSpPr>
          <p:nvPr>
            <p:ph type="body" sz="quarter" idx="15" hasCustomPrompt="1"/>
          </p:nvPr>
        </p:nvSpPr>
        <p:spPr>
          <a:xfrm>
            <a:off x="4572001" y="1199693"/>
            <a:ext cx="4100061" cy="485060"/>
          </a:xfrm>
          <a:prstGeom prst="rect">
            <a:avLst/>
          </a:prstGeom>
        </p:spPr>
        <p:txBody>
          <a:bodyPr anchor="t" anchorCtr="0">
            <a:normAutofit/>
          </a:bodyPr>
          <a:lstStyle>
            <a:lvl1pPr marL="0" indent="0">
              <a:buNone/>
              <a:defRPr sz="1500" b="1" i="0" spc="225">
                <a:solidFill>
                  <a:srgbClr val="457E5C"/>
                </a:solidFill>
                <a:latin typeface="+mn-lt"/>
                <a:ea typeface="DIN 2014 Extra Bold" panose="020B0504020202020204" pitchFamily="34" charset="77"/>
              </a:defRPr>
            </a:lvl1pPr>
          </a:lstStyle>
          <a:p>
            <a:pPr lvl="0"/>
            <a:r>
              <a:rPr lang="en-US" dirty="0"/>
              <a:t>TEXT BOX SUBTITLE</a:t>
            </a:r>
          </a:p>
        </p:txBody>
      </p:sp>
      <p:sp>
        <p:nvSpPr>
          <p:cNvPr id="10" name="Text Placeholder 9">
            <a:extLst>
              <a:ext uri="{FF2B5EF4-FFF2-40B4-BE49-F238E27FC236}">
                <a16:creationId xmlns:a16="http://schemas.microsoft.com/office/drawing/2014/main" id="{C9EF44C9-E2F6-4810-B91F-61AE452A2714}"/>
              </a:ext>
            </a:extLst>
          </p:cNvPr>
          <p:cNvSpPr>
            <a:spLocks noGrp="1"/>
          </p:cNvSpPr>
          <p:nvPr>
            <p:ph type="body" sz="quarter" idx="16" hasCustomPrompt="1"/>
          </p:nvPr>
        </p:nvSpPr>
        <p:spPr>
          <a:xfrm>
            <a:off x="4572001" y="1889413"/>
            <a:ext cx="4100061" cy="2057400"/>
          </a:xfrm>
          <a:prstGeom prst="rect">
            <a:avLst/>
          </a:prstGeom>
        </p:spPr>
        <p:txBody>
          <a:bodyPr anchor="t" anchorCtr="0">
            <a:normAutofit/>
          </a:bodyPr>
          <a:lstStyle>
            <a:lvl1pPr marL="0" indent="0">
              <a:buNone/>
              <a:defRPr sz="1200" b="0" i="0">
                <a:solidFill>
                  <a:schemeClr val="tx2"/>
                </a:solidFill>
                <a:latin typeface="DIN 2014" panose="020B0504020202020204" pitchFamily="34" charset="77"/>
                <a:ea typeface="DIN 2014" panose="020B0504020202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id </a:t>
            </a:r>
            <a:r>
              <a:rPr lang="en-US" dirty="0" err="1"/>
              <a:t>ultricies</a:t>
            </a:r>
            <a:r>
              <a:rPr lang="en-US" dirty="0"/>
              <a:t> </a:t>
            </a:r>
            <a:r>
              <a:rPr lang="en-US" dirty="0" err="1"/>
              <a:t>nibh</a:t>
            </a:r>
            <a:r>
              <a:rPr lang="en-US" dirty="0"/>
              <a:t>. </a:t>
            </a:r>
            <a:r>
              <a:rPr lang="en-US" dirty="0" err="1"/>
              <a:t>Curabitur</a:t>
            </a:r>
            <a:r>
              <a:rPr lang="en-US" dirty="0"/>
              <a:t> </a:t>
            </a:r>
            <a:r>
              <a:rPr lang="en-US" dirty="0" err="1"/>
              <a:t>dapibus</a:t>
            </a:r>
            <a:r>
              <a:rPr lang="en-US" dirty="0"/>
              <a:t> </a:t>
            </a:r>
            <a:r>
              <a:rPr lang="en-US" dirty="0" err="1"/>
              <a:t>ornare</a:t>
            </a:r>
            <a:r>
              <a:rPr lang="en-US" dirty="0"/>
              <a:t> ex, vitae pharetra </a:t>
            </a:r>
            <a:r>
              <a:rPr lang="en-US" dirty="0" err="1"/>
              <a:t>leo</a:t>
            </a:r>
            <a:r>
              <a:rPr lang="en-US" dirty="0"/>
              <a:t> </a:t>
            </a:r>
            <a:r>
              <a:rPr lang="en-US" dirty="0" err="1"/>
              <a:t>egestas</a:t>
            </a:r>
            <a:r>
              <a:rPr lang="en-US" dirty="0"/>
              <a:t> </a:t>
            </a:r>
            <a:r>
              <a:rPr lang="en-US" dirty="0" err="1"/>
              <a:t>nec</a:t>
            </a:r>
            <a:r>
              <a:rPr lang="en-US" dirty="0"/>
              <a:t>. Integer vel ipsum id ipsum </a:t>
            </a:r>
            <a:r>
              <a:rPr lang="en-US" dirty="0" err="1"/>
              <a:t>blandit</a:t>
            </a:r>
            <a:r>
              <a:rPr lang="en-US" dirty="0"/>
              <a:t> </a:t>
            </a:r>
            <a:r>
              <a:rPr lang="en-US" dirty="0" err="1"/>
              <a:t>mattis</a:t>
            </a:r>
            <a:r>
              <a:rPr lang="en-US" dirty="0"/>
              <a:t> non </a:t>
            </a:r>
            <a:r>
              <a:rPr lang="en-US" dirty="0" err="1"/>
              <a:t>eu</a:t>
            </a:r>
            <a:r>
              <a:rPr lang="en-US" dirty="0"/>
              <a:t> </a:t>
            </a:r>
            <a:r>
              <a:rPr lang="en-US" dirty="0" err="1"/>
              <a:t>augue</a:t>
            </a:r>
            <a:r>
              <a:rPr lang="en-US" dirty="0"/>
              <a:t>. In </a:t>
            </a:r>
            <a:r>
              <a:rPr lang="en-US" dirty="0" err="1"/>
              <a:t>condimentum</a:t>
            </a:r>
            <a:r>
              <a:rPr lang="en-US" dirty="0"/>
              <a:t> lacinia pharetra. Ut </a:t>
            </a:r>
            <a:r>
              <a:rPr lang="en-US" dirty="0" err="1"/>
              <a:t>suscipit</a:t>
            </a:r>
            <a:r>
              <a:rPr lang="en-US" dirty="0"/>
              <a:t>, </a:t>
            </a:r>
            <a:r>
              <a:rPr lang="en-US" dirty="0" err="1"/>
              <a:t>augue</a:t>
            </a:r>
            <a:r>
              <a:rPr lang="en-US" dirty="0"/>
              <a:t> et </a:t>
            </a:r>
            <a:r>
              <a:rPr lang="en-US" dirty="0" err="1"/>
              <a:t>finibus</a:t>
            </a:r>
            <a:r>
              <a:rPr lang="en-US" dirty="0"/>
              <a:t> semper, </a:t>
            </a:r>
            <a:r>
              <a:rPr lang="en-US" dirty="0" err="1"/>
              <a:t>metus</a:t>
            </a:r>
            <a:r>
              <a:rPr lang="en-US" dirty="0"/>
              <a:t> </a:t>
            </a:r>
            <a:r>
              <a:rPr lang="en-US" dirty="0" err="1"/>
              <a:t>elit</a:t>
            </a:r>
            <a:r>
              <a:rPr lang="en-US" dirty="0"/>
              <a:t> </a:t>
            </a:r>
            <a:r>
              <a:rPr lang="en-US" dirty="0" err="1"/>
              <a:t>viverra</a:t>
            </a:r>
            <a:r>
              <a:rPr lang="en-US" dirty="0"/>
              <a:t> </a:t>
            </a:r>
            <a:r>
              <a:rPr lang="en-US" dirty="0" err="1"/>
              <a:t>leo</a:t>
            </a:r>
            <a:r>
              <a:rPr lang="en-US" dirty="0"/>
              <a:t>, a </a:t>
            </a:r>
            <a:r>
              <a:rPr lang="en-US" dirty="0" err="1"/>
              <a:t>condimentum</a:t>
            </a:r>
            <a:r>
              <a:rPr lang="en-US" dirty="0"/>
              <a:t> ipsum </a:t>
            </a:r>
            <a:r>
              <a:rPr lang="en-US" dirty="0" err="1"/>
              <a:t>lacus</a:t>
            </a:r>
            <a:r>
              <a:rPr lang="en-US" dirty="0"/>
              <a:t> </a:t>
            </a:r>
            <a:r>
              <a:rPr lang="en-US" dirty="0" err="1"/>
              <a:t>quis</a:t>
            </a:r>
            <a:r>
              <a:rPr lang="en-US" dirty="0"/>
              <a:t> sem. Donec et</a:t>
            </a:r>
          </a:p>
        </p:txBody>
      </p:sp>
      <p:sp>
        <p:nvSpPr>
          <p:cNvPr id="14" name="TextBox 13">
            <a:extLst>
              <a:ext uri="{FF2B5EF4-FFF2-40B4-BE49-F238E27FC236}">
                <a16:creationId xmlns:a16="http://schemas.microsoft.com/office/drawing/2014/main" id="{13E108B6-2A8E-10AD-0FEA-D6A3BDD2BCFC}"/>
              </a:ext>
            </a:extLst>
          </p:cNvPr>
          <p:cNvSpPr txBox="1"/>
          <p:nvPr userDrawn="1"/>
        </p:nvSpPr>
        <p:spPr>
          <a:xfrm>
            <a:off x="460890" y="952421"/>
            <a:ext cx="3207313" cy="2585323"/>
          </a:xfrm>
          <a:prstGeom prst="rect">
            <a:avLst/>
          </a:prstGeom>
          <a:noFill/>
        </p:spPr>
        <p:txBody>
          <a:bodyPr wrap="square" rtlCol="0">
            <a:spAutoFit/>
          </a:bodyPr>
          <a:lstStyle/>
          <a:p>
            <a:pPr marL="0" marR="0" lvl="0" indent="0" algn="l" defTabSz="68575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457E5C"/>
                </a:solidFill>
                <a:effectLst/>
                <a:uLnTx/>
                <a:uFillTx/>
                <a:latin typeface="Arial"/>
                <a:ea typeface="+mn-ea"/>
                <a:cs typeface="+mn-cs"/>
              </a:rPr>
              <a:t>Longer title goes here can be formatted like this instead of multiple lines across the top</a:t>
            </a:r>
          </a:p>
        </p:txBody>
      </p:sp>
      <p:grpSp>
        <p:nvGrpSpPr>
          <p:cNvPr id="2" name="Group 1">
            <a:extLst>
              <a:ext uri="{FF2B5EF4-FFF2-40B4-BE49-F238E27FC236}">
                <a16:creationId xmlns:a16="http://schemas.microsoft.com/office/drawing/2014/main" id="{245D29BE-F769-31BE-946B-0DAC0F566CEC}"/>
              </a:ext>
            </a:extLst>
          </p:cNvPr>
          <p:cNvGrpSpPr/>
          <p:nvPr userDrawn="1"/>
        </p:nvGrpSpPr>
        <p:grpSpPr>
          <a:xfrm>
            <a:off x="3" y="5928018"/>
            <a:ext cx="9164085" cy="939923"/>
            <a:chOff x="0" y="5928016"/>
            <a:chExt cx="12218781" cy="939923"/>
          </a:xfrm>
        </p:grpSpPr>
        <p:grpSp>
          <p:nvGrpSpPr>
            <p:cNvPr id="6" name="Group 5">
              <a:extLst>
                <a:ext uri="{FF2B5EF4-FFF2-40B4-BE49-F238E27FC236}">
                  <a16:creationId xmlns:a16="http://schemas.microsoft.com/office/drawing/2014/main" id="{C524E499-2EBE-CCFB-7205-87F0E72D236B}"/>
                </a:ext>
              </a:extLst>
            </p:cNvPr>
            <p:cNvGrpSpPr/>
            <p:nvPr userDrawn="1"/>
          </p:nvGrpSpPr>
          <p:grpSpPr>
            <a:xfrm>
              <a:off x="0" y="5928016"/>
              <a:ext cx="12218781" cy="939923"/>
              <a:chOff x="6" y="5918077"/>
              <a:chExt cx="12208836" cy="939923"/>
            </a:xfrm>
          </p:grpSpPr>
          <p:pic>
            <p:nvPicPr>
              <p:cNvPr id="11" name="Picture 10">
                <a:extLst>
                  <a:ext uri="{FF2B5EF4-FFF2-40B4-BE49-F238E27FC236}">
                    <a16:creationId xmlns:a16="http://schemas.microsoft.com/office/drawing/2014/main" id="{1F3A71C7-C0BE-CE00-E353-501DA16FBB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 y="5918077"/>
                <a:ext cx="12206289" cy="939922"/>
              </a:xfrm>
              <a:prstGeom prst="rect">
                <a:avLst/>
              </a:prstGeom>
            </p:spPr>
          </p:pic>
          <p:sp>
            <p:nvSpPr>
              <p:cNvPr id="15" name="Rectangle 14">
                <a:extLst>
                  <a:ext uri="{FF2B5EF4-FFF2-40B4-BE49-F238E27FC236}">
                    <a16:creationId xmlns:a16="http://schemas.microsoft.com/office/drawing/2014/main" id="{C027B108-9D27-977A-397D-23D5BAAEF5AB}"/>
                  </a:ext>
                </a:extLst>
              </p:cNvPr>
              <p:cNvSpPr/>
              <p:nvPr userDrawn="1"/>
            </p:nvSpPr>
            <p:spPr>
              <a:xfrm>
                <a:off x="6" y="6764593"/>
                <a:ext cx="12208836" cy="93407"/>
              </a:xfrm>
              <a:prstGeom prst="rect">
                <a:avLst/>
              </a:prstGeom>
              <a:solidFill>
                <a:srgbClr val="457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sp>
          <p:nvSpPr>
            <p:cNvPr id="8" name="Slide Number Placeholder 2">
              <a:extLst>
                <a:ext uri="{FF2B5EF4-FFF2-40B4-BE49-F238E27FC236}">
                  <a16:creationId xmlns:a16="http://schemas.microsoft.com/office/drawing/2014/main" id="{73566AF0-BC06-4255-984B-3F79286C4C2D}"/>
                </a:ext>
              </a:extLst>
            </p:cNvPr>
            <p:cNvSpPr txBox="1">
              <a:spLocks/>
            </p:cNvSpPr>
            <p:nvPr userDrawn="1"/>
          </p:nvSpPr>
          <p:spPr>
            <a:xfrm>
              <a:off x="11342844" y="6443007"/>
              <a:ext cx="629251" cy="2359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57E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56" rtl="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1200" cap="none" spc="0" normalizeH="0" baseline="0" noProof="0" smtClean="0">
                  <a:ln>
                    <a:noFill/>
                  </a:ln>
                  <a:solidFill>
                    <a:srgbClr val="457E5C"/>
                  </a:solidFill>
                  <a:effectLst/>
                  <a:uLnTx/>
                  <a:uFillTx/>
                  <a:latin typeface="Arial"/>
                  <a:ea typeface="+mn-ea"/>
                  <a:cs typeface="+mn-cs"/>
                </a:rPr>
                <a:pPr marL="0" marR="0" lvl="0" indent="0" algn="r" defTabSz="68575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7E5C"/>
                </a:solidFill>
                <a:effectLst/>
                <a:uLnTx/>
                <a:uFillTx/>
                <a:latin typeface="Arial"/>
                <a:ea typeface="+mn-ea"/>
                <a:cs typeface="+mn-cs"/>
              </a:endParaRPr>
            </a:p>
          </p:txBody>
        </p:sp>
      </p:grpSp>
      <p:pic>
        <p:nvPicPr>
          <p:cNvPr id="12" name="Picture 11" descr="A green and grey logo&#10;&#10;Description automatically generated">
            <a:extLst>
              <a:ext uri="{FF2B5EF4-FFF2-40B4-BE49-F238E27FC236}">
                <a16:creationId xmlns:a16="http://schemas.microsoft.com/office/drawing/2014/main" id="{CE1440F0-6D1E-A185-011C-E0A6B637A15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39" y="6013925"/>
            <a:ext cx="846911" cy="713901"/>
          </a:xfrm>
          <a:prstGeom prst="rect">
            <a:avLst/>
          </a:prstGeom>
        </p:spPr>
      </p:pic>
    </p:spTree>
    <p:extLst>
      <p:ext uri="{BB962C8B-B14F-4D97-AF65-F5344CB8AC3E}">
        <p14:creationId xmlns:p14="http://schemas.microsoft.com/office/powerpoint/2010/main" val="216877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122363"/>
            <a:ext cx="7772399"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1" y="3602038"/>
            <a:ext cx="6858001" cy="1655762"/>
          </a:xfrm>
        </p:spPr>
        <p:txBody>
          <a:bodyPr/>
          <a:lstStyle>
            <a:lvl1pPr marL="0" indent="0" algn="ctr">
              <a:buNone/>
              <a:defRPr sz="2400"/>
            </a:lvl1pPr>
            <a:lvl2pPr marL="457170" indent="0" algn="ctr">
              <a:buNone/>
              <a:defRPr sz="2000"/>
            </a:lvl2pPr>
            <a:lvl3pPr marL="914343" indent="0" algn="ctr">
              <a:buNone/>
              <a:defRPr sz="1800"/>
            </a:lvl3pPr>
            <a:lvl4pPr marL="1371514" indent="0" algn="ctr">
              <a:buNone/>
              <a:defRPr sz="1600"/>
            </a:lvl4pPr>
            <a:lvl5pPr marL="1828684" indent="0" algn="ctr">
              <a:buNone/>
              <a:defRPr sz="1600"/>
            </a:lvl5pPr>
            <a:lvl6pPr marL="2285854" indent="0" algn="ctr">
              <a:buNone/>
              <a:defRPr sz="1600"/>
            </a:lvl6pPr>
            <a:lvl7pPr marL="2743027" indent="0" algn="ctr">
              <a:buNone/>
              <a:defRPr sz="1600"/>
            </a:lvl7pPr>
            <a:lvl8pPr marL="3200197" indent="0" algn="ctr">
              <a:buNone/>
              <a:defRPr sz="1600"/>
            </a:lvl8pPr>
            <a:lvl9pPr marL="365736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11"/>
          </p:nvPr>
        </p:nvSpPr>
        <p:spPr/>
        <p:txBody>
          <a:bodyPr/>
          <a:lstStyle/>
          <a:p>
            <a:pPr>
              <a:defRPr/>
            </a:pPr>
            <a:endParaRPr lang="en-US">
              <a:solidFill>
                <a:srgbClr val="53565A"/>
              </a:solidFill>
            </a:endParaRPr>
          </a:p>
        </p:txBody>
      </p:sp>
      <p:sp>
        <p:nvSpPr>
          <p:cNvPr id="6" name="Slide Number Placeholder 5"/>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51695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11"/>
          </p:nvPr>
        </p:nvSpPr>
        <p:spPr/>
        <p:txBody>
          <a:bodyPr/>
          <a:lstStyle/>
          <a:p>
            <a:pPr>
              <a:defRPr/>
            </a:pPr>
            <a:endParaRPr lang="en-US">
              <a:solidFill>
                <a:srgbClr val="53565A"/>
              </a:solidFill>
            </a:endParaRPr>
          </a:p>
        </p:txBody>
      </p:sp>
      <p:sp>
        <p:nvSpPr>
          <p:cNvPr id="6" name="Slide Number Placeholder 5"/>
          <p:cNvSpPr>
            <a:spLocks noGrp="1"/>
          </p:cNvSpPr>
          <p:nvPr>
            <p:ph type="sldNum" sz="quarter" idx="12"/>
          </p:nvPr>
        </p:nvSpPr>
        <p:spPr/>
        <p:txBody>
          <a:body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458366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5.emf"/><Relationship Id="rId2" Type="http://schemas.openxmlformats.org/officeDocument/2006/relationships/slideLayout" Target="../slideLayouts/slideLayout21.xml"/><Relationship Id="rId16" Type="http://schemas.openxmlformats.org/officeDocument/2006/relationships/oleObject" Target="../embeddings/oleObject2.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20.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7.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1.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heme" Target="../theme/theme6.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7.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5.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9.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emf"/><Relationship Id="rId2" Type="http://schemas.openxmlformats.org/officeDocument/2006/relationships/slideLayout" Target="../slideLayouts/slideLayout9.xml"/><Relationship Id="rId16" Type="http://schemas.openxmlformats.org/officeDocument/2006/relationships/oleObject" Target="../embeddings/oleObject1.bin"/><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ags" Target="../tags/tag19.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723740152"/>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7"/>
            <a:ext cx="788669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2" y="1825625"/>
            <a:ext cx="78866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53565A"/>
              </a:solidFill>
            </a:endParaRPr>
          </a:p>
        </p:txBody>
      </p:sp>
      <p:sp>
        <p:nvSpPr>
          <p:cNvPr id="6" name="Slide Number Placeholder 5"/>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graphicFrame>
        <p:nvGraphicFramePr>
          <p:cNvPr id="7" name="Object 6" hidden="1">
            <a:extLst>
              <a:ext uri="{FF2B5EF4-FFF2-40B4-BE49-F238E27FC236}">
                <a16:creationId xmlns:a16="http://schemas.microsoft.com/office/drawing/2014/main" id="{0E998F8C-EB33-DD24-41F4-1ACE52DBD0F2}"/>
              </a:ext>
            </a:extLst>
          </p:cNvPr>
          <p:cNvGraphicFramePr>
            <a:graphicFrameLocks noChangeAspect="1"/>
          </p:cNvGraphicFramePr>
          <p:nvPr userDrawn="1">
            <p:custDataLst>
              <p:tags r:id="rId15"/>
            </p:custDataLst>
            <p:extLst>
              <p:ext uri="{D42A27DB-BD31-4B8C-83A1-F6EECF244321}">
                <p14:modId xmlns:p14="http://schemas.microsoft.com/office/powerpoint/2010/main" val="240441104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16" imgW="278" imgH="278" progId="TCLayout.ActiveDocument.1">
                  <p:embed/>
                </p:oleObj>
              </mc:Choice>
              <mc:Fallback>
                <p:oleObj name="think-cell Slide" r:id="rId16" imgW="278" imgH="278" progId="TCLayout.ActiveDocument.1">
                  <p:embed/>
                  <p:pic>
                    <p:nvPicPr>
                      <p:cNvPr id="7" name="Object 6" hidden="1">
                        <a:extLst>
                          <a:ext uri="{FF2B5EF4-FFF2-40B4-BE49-F238E27FC236}">
                            <a16:creationId xmlns:a16="http://schemas.microsoft.com/office/drawing/2014/main" id="{0E998F8C-EB33-DD24-41F4-1ACE52DBD0F2}"/>
                          </a:ext>
                        </a:extLst>
                      </p:cNvPr>
                      <p:cNvPicPr/>
                      <p:nvPr/>
                    </p:nvPicPr>
                    <p:blipFill>
                      <a:blip r:embed="rId17"/>
                      <a:stretch>
                        <a:fillRect/>
                      </a:stretch>
                    </p:blipFill>
                    <p:spPr>
                      <a:xfrm>
                        <a:off x="1193" y="1589"/>
                        <a:ext cx="1191" cy="1588"/>
                      </a:xfrm>
                      <a:prstGeom prst="rect">
                        <a:avLst/>
                      </a:prstGeom>
                    </p:spPr>
                  </p:pic>
                </p:oleObj>
              </mc:Fallback>
            </mc:AlternateContent>
          </a:graphicData>
        </a:graphic>
      </p:graphicFrame>
    </p:spTree>
    <p:extLst>
      <p:ext uri="{BB962C8B-B14F-4D97-AF65-F5344CB8AC3E}">
        <p14:creationId xmlns:p14="http://schemas.microsoft.com/office/powerpoint/2010/main" val="132679314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693" r:id="rId12"/>
    <p:sldLayoutId id="2147483690" r:id="rId13"/>
  </p:sldLayoutIdLst>
  <p:txStyles>
    <p:titleStyle>
      <a:lvl1pPr algn="l" defTabSz="91434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85" indent="-228585"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5"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8" indent="-228585"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9"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9"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2"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0"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4" algn="l" defTabSz="914343" rtl="0" eaLnBrk="1" latinLnBrk="0" hangingPunct="1">
        <a:defRPr sz="1800" kern="1200">
          <a:solidFill>
            <a:schemeClr val="tx1"/>
          </a:solidFill>
          <a:latin typeface="+mn-lt"/>
          <a:ea typeface="+mn-ea"/>
          <a:cs typeface="+mn-cs"/>
        </a:defRPr>
      </a:lvl5pPr>
      <a:lvl6pPr marL="2285854" algn="l" defTabSz="914343" rtl="0" eaLnBrk="1" latinLnBrk="0" hangingPunct="1">
        <a:defRPr sz="1800" kern="1200">
          <a:solidFill>
            <a:schemeClr val="tx1"/>
          </a:solidFill>
          <a:latin typeface="+mn-lt"/>
          <a:ea typeface="+mn-ea"/>
          <a:cs typeface="+mn-cs"/>
        </a:defRPr>
      </a:lvl6pPr>
      <a:lvl7pPr marL="2743027" algn="l" defTabSz="914343" rtl="0" eaLnBrk="1" latinLnBrk="0" hangingPunct="1">
        <a:defRPr sz="1800" kern="1200">
          <a:solidFill>
            <a:schemeClr val="tx1"/>
          </a:solidFill>
          <a:latin typeface="+mn-lt"/>
          <a:ea typeface="+mn-ea"/>
          <a:cs typeface="+mn-cs"/>
        </a:defRPr>
      </a:lvl7pPr>
      <a:lvl8pPr marL="3200197" algn="l" defTabSz="914343" rtl="0" eaLnBrk="1" latinLnBrk="0" hangingPunct="1">
        <a:defRPr sz="1800" kern="1200">
          <a:solidFill>
            <a:schemeClr val="tx1"/>
          </a:solidFill>
          <a:latin typeface="+mn-lt"/>
          <a:ea typeface="+mn-ea"/>
          <a:cs typeface="+mn-cs"/>
        </a:defRPr>
      </a:lvl8pPr>
      <a:lvl9pPr marL="3657368" algn="l" defTabSz="9143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628479605"/>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664804369"/>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800528766"/>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22102429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2"/>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5"/>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3"/>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954621760"/>
      </p:ext>
    </p:extLst>
  </p:cSld>
  <p:clrMap bg1="lt1" tx1="dk1" bg2="lt2" tx2="dk2" accent1="accent1" accent2="accent2" accent3="accent3" accent4="accent4" accent5="accent5" accent6="accent6" hlink="hlink" folHlink="folHlink"/>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1633003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E81485-0C27-44F7-95E6-F17120222250}"/>
              </a:ext>
            </a:extLst>
          </p:cNvPr>
          <p:cNvGraphicFramePr>
            <a:graphicFrameLocks noChangeAspect="1"/>
          </p:cNvGraphicFramePr>
          <p:nvPr userDrawn="1">
            <p:custDataLst>
              <p:tags r:id="rId3"/>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8" name="Object 7" hidden="1">
                        <a:extLst>
                          <a:ext uri="{FF2B5EF4-FFF2-40B4-BE49-F238E27FC236}">
                            <a16:creationId xmlns:a16="http://schemas.microsoft.com/office/drawing/2014/main" id="{3AE81485-0C27-44F7-95E6-F17120222250}"/>
                          </a:ext>
                        </a:extLst>
                      </p:cNvPr>
                      <p:cNvPicPr/>
                      <p:nvPr/>
                    </p:nvPicPr>
                    <p:blipFill>
                      <a:blip r:embed="rId6"/>
                      <a:stretch>
                        <a:fillRect/>
                      </a:stretch>
                    </p:blipFill>
                    <p:spPr>
                      <a:xfrm>
                        <a:off x="1193" y="1589"/>
                        <a:ext cx="1191"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DDD5BFA-10E0-42E6-A929-62DD86CC40E5}"/>
              </a:ext>
            </a:extLst>
          </p:cNvPr>
          <p:cNvSpPr/>
          <p:nvPr userDrawn="1">
            <p:custDataLst>
              <p:tags r:id="rId4"/>
            </p:custDataLst>
          </p:nvPr>
        </p:nvSpPr>
        <p:spPr>
          <a:xfrm>
            <a:off x="6"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a:extLst>
              <a:ext uri="{FF2B5EF4-FFF2-40B4-BE49-F238E27FC236}">
                <a16:creationId xmlns:a16="http://schemas.microsoft.com/office/drawing/2014/main" id="{744BDA39-0905-44BD-AE56-14BCA164D80B}"/>
              </a:ext>
            </a:extLst>
          </p:cNvPr>
          <p:cNvSpPr>
            <a:spLocks noGrp="1"/>
          </p:cNvSpPr>
          <p:nvPr>
            <p:ph type="title"/>
          </p:nvPr>
        </p:nvSpPr>
        <p:spPr>
          <a:xfrm>
            <a:off x="628652" y="365128"/>
            <a:ext cx="78866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D4B08-AB2F-4D3F-85CD-A181640CBBAB}"/>
              </a:ext>
            </a:extLst>
          </p:cNvPr>
          <p:cNvSpPr>
            <a:spLocks noGrp="1"/>
          </p:cNvSpPr>
          <p:nvPr>
            <p:ph type="body" idx="1"/>
          </p:nvPr>
        </p:nvSpPr>
        <p:spPr>
          <a:xfrm>
            <a:off x="628652" y="1825625"/>
            <a:ext cx="7886699"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563F-58A5-4F10-A558-4E887FEB9A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2"/>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a:extLst>
              <a:ext uri="{FF2B5EF4-FFF2-40B4-BE49-F238E27FC236}">
                <a16:creationId xmlns:a16="http://schemas.microsoft.com/office/drawing/2014/main" id="{1CE8EBDF-3886-4DCB-ABC3-B27E79DC3861}"/>
              </a:ext>
            </a:extLst>
          </p:cNvPr>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900">
                <a:solidFill>
                  <a:schemeClr val="tx2"/>
                </a:solidFill>
              </a:defRPr>
            </a:lvl1pPr>
          </a:lstStyle>
          <a:p>
            <a:pPr>
              <a:defRPr/>
            </a:pPr>
            <a:endParaRPr lang="en-US">
              <a:solidFill>
                <a:srgbClr val="53565A"/>
              </a:solidFill>
            </a:endParaRPr>
          </a:p>
        </p:txBody>
      </p:sp>
      <p:sp>
        <p:nvSpPr>
          <p:cNvPr id="6" name="Slide Number Placeholder 5">
            <a:extLst>
              <a:ext uri="{FF2B5EF4-FFF2-40B4-BE49-F238E27FC236}">
                <a16:creationId xmlns:a16="http://schemas.microsoft.com/office/drawing/2014/main" id="{152DBE77-AC7C-41B7-A6B7-5B455643EE6E}"/>
              </a:ext>
            </a:extLst>
          </p:cNvPr>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900">
                <a:solidFill>
                  <a:schemeClr val="tx2"/>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1665416976"/>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685756"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39" indent="-171439" algn="l" defTabSz="685756"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18" indent="-171439" algn="l" defTabSz="685756"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195" indent="-171439" algn="l" defTabSz="685756"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074"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2953" indent="-171439" algn="l" defTabSz="685756"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830"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9"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88"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67" indent="-171439" algn="l" defTabSz="68575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6" rtl="0" eaLnBrk="1" latinLnBrk="0" hangingPunct="1">
        <a:defRPr sz="1350" kern="1200">
          <a:solidFill>
            <a:schemeClr val="tx1"/>
          </a:solidFill>
          <a:latin typeface="+mn-lt"/>
          <a:ea typeface="+mn-ea"/>
          <a:cs typeface="+mn-cs"/>
        </a:defRPr>
      </a:lvl1pPr>
      <a:lvl2pPr marL="342879"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5" algn="l" defTabSz="685756" rtl="0" eaLnBrk="1" latinLnBrk="0" hangingPunct="1">
        <a:defRPr sz="1350" kern="1200">
          <a:solidFill>
            <a:schemeClr val="tx1"/>
          </a:solidFill>
          <a:latin typeface="+mn-lt"/>
          <a:ea typeface="+mn-ea"/>
          <a:cs typeface="+mn-cs"/>
        </a:defRPr>
      </a:lvl4pPr>
      <a:lvl5pPr marL="1371514" algn="l" defTabSz="685756" rtl="0" eaLnBrk="1" latinLnBrk="0" hangingPunct="1">
        <a:defRPr sz="1350" kern="1200">
          <a:solidFill>
            <a:schemeClr val="tx1"/>
          </a:solidFill>
          <a:latin typeface="+mn-lt"/>
          <a:ea typeface="+mn-ea"/>
          <a:cs typeface="+mn-cs"/>
        </a:defRPr>
      </a:lvl5pPr>
      <a:lvl6pPr marL="1714392" algn="l" defTabSz="685756" rtl="0" eaLnBrk="1" latinLnBrk="0" hangingPunct="1">
        <a:defRPr sz="1350" kern="1200">
          <a:solidFill>
            <a:schemeClr val="tx1"/>
          </a:solidFill>
          <a:latin typeface="+mn-lt"/>
          <a:ea typeface="+mn-ea"/>
          <a:cs typeface="+mn-cs"/>
        </a:defRPr>
      </a:lvl6pPr>
      <a:lvl7pPr marL="2057269" algn="l" defTabSz="685756" rtl="0" eaLnBrk="1" latinLnBrk="0" hangingPunct="1">
        <a:defRPr sz="1350" kern="1200">
          <a:solidFill>
            <a:schemeClr val="tx1"/>
          </a:solidFill>
          <a:latin typeface="+mn-lt"/>
          <a:ea typeface="+mn-ea"/>
          <a:cs typeface="+mn-cs"/>
        </a:defRPr>
      </a:lvl7pPr>
      <a:lvl8pPr marL="2400148" algn="l" defTabSz="685756" rtl="0" eaLnBrk="1" latinLnBrk="0" hangingPunct="1">
        <a:defRPr sz="1350" kern="1200">
          <a:solidFill>
            <a:schemeClr val="tx1"/>
          </a:solidFill>
          <a:latin typeface="+mn-lt"/>
          <a:ea typeface="+mn-ea"/>
          <a:cs typeface="+mn-cs"/>
        </a:defRPr>
      </a:lvl8pPr>
      <a:lvl9pPr marL="2743027" algn="l" defTabSz="685756"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7"/>
            <a:ext cx="788669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2" y="1825625"/>
            <a:ext cx="78866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90E1BA-8F09-49B4-8986-955B949D359A}" type="datetimeFigureOut">
              <a:rPr lang="en-US" smtClean="0">
                <a:solidFill>
                  <a:srgbClr val="53565A"/>
                </a:solidFill>
              </a:rPr>
              <a:pPr>
                <a:defRPr/>
              </a:pPr>
              <a:t>8/18/2025</a:t>
            </a:fld>
            <a:endParaRPr lang="en-US">
              <a:solidFill>
                <a:srgbClr val="53565A"/>
              </a:solidFill>
            </a:endParaRPr>
          </a:p>
        </p:txBody>
      </p:sp>
      <p:sp>
        <p:nvSpPr>
          <p:cNvPr id="5" name="Footer Placeholder 4"/>
          <p:cNvSpPr>
            <a:spLocks noGrp="1"/>
          </p:cNvSpPr>
          <p:nvPr>
            <p:ph type="ftr" sz="quarter" idx="3"/>
          </p:nvPr>
        </p:nvSpPr>
        <p:spPr>
          <a:xfrm>
            <a:off x="3028951" y="6356351"/>
            <a:ext cx="30861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53565A"/>
              </a:solidFill>
            </a:endParaRPr>
          </a:p>
        </p:txBody>
      </p:sp>
      <p:sp>
        <p:nvSpPr>
          <p:cNvPr id="6" name="Slide Number Placeholder 5"/>
          <p:cNvSpPr>
            <a:spLocks noGrp="1"/>
          </p:cNvSpPr>
          <p:nvPr>
            <p:ph type="sldNum" sz="quarter" idx="4"/>
          </p:nvPr>
        </p:nvSpPr>
        <p:spPr>
          <a:xfrm>
            <a:off x="64579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E21078-B3EB-4171-B7EB-2374F5D835CE}" type="slidenum">
              <a:rPr lang="en-US" smtClean="0">
                <a:solidFill>
                  <a:srgbClr val="53565A"/>
                </a:solidFill>
              </a:rPr>
              <a:pPr>
                <a:defRPr/>
              </a:pPr>
              <a:t>‹#›</a:t>
            </a:fld>
            <a:endParaRPr lang="en-US">
              <a:solidFill>
                <a:srgbClr val="53565A"/>
              </a:solidFill>
            </a:endParaRPr>
          </a:p>
        </p:txBody>
      </p:sp>
      <p:graphicFrame>
        <p:nvGraphicFramePr>
          <p:cNvPr id="7" name="Object 6" hidden="1">
            <a:extLst>
              <a:ext uri="{FF2B5EF4-FFF2-40B4-BE49-F238E27FC236}">
                <a16:creationId xmlns:a16="http://schemas.microsoft.com/office/drawing/2014/main" id="{35482A62-2238-FB8A-8C44-5F7011F43F7B}"/>
              </a:ext>
            </a:extLst>
          </p:cNvPr>
          <p:cNvGraphicFramePr>
            <a:graphicFrameLocks noChangeAspect="1"/>
          </p:cNvGraphicFramePr>
          <p:nvPr userDrawn="1">
            <p:custDataLst>
              <p:tags r:id="rId14"/>
            </p:custDataLst>
            <p:extLst>
              <p:ext uri="{D42A27DB-BD31-4B8C-83A1-F6EECF244321}">
                <p14:modId xmlns:p14="http://schemas.microsoft.com/office/powerpoint/2010/main" val="4245630252"/>
              </p:ext>
            </p:extLst>
          </p:nvPr>
        </p:nvGraphicFramePr>
        <p:xfrm>
          <a:off x="1193" y="1589"/>
          <a:ext cx="1191" cy="1588"/>
        </p:xfrm>
        <a:graphic>
          <a:graphicData uri="http://schemas.openxmlformats.org/presentationml/2006/ole">
            <mc:AlternateContent xmlns:mc="http://schemas.openxmlformats.org/markup-compatibility/2006">
              <mc:Choice xmlns:v="urn:schemas-microsoft-com:vml" Requires="v">
                <p:oleObj name="think-cell Slide" r:id="rId16" imgW="592" imgH="595" progId="TCLayout.ActiveDocument.1">
                  <p:embed/>
                </p:oleObj>
              </mc:Choice>
              <mc:Fallback>
                <p:oleObj name="think-cell Slide" r:id="rId16" imgW="592" imgH="595" progId="TCLayout.ActiveDocument.1">
                  <p:embed/>
                  <p:pic>
                    <p:nvPicPr>
                      <p:cNvPr id="7" name="Object 6" hidden="1">
                        <a:extLst>
                          <a:ext uri="{FF2B5EF4-FFF2-40B4-BE49-F238E27FC236}">
                            <a16:creationId xmlns:a16="http://schemas.microsoft.com/office/drawing/2014/main" id="{35482A62-2238-FB8A-8C44-5F7011F43F7B}"/>
                          </a:ext>
                        </a:extLst>
                      </p:cNvPr>
                      <p:cNvPicPr/>
                      <p:nvPr/>
                    </p:nvPicPr>
                    <p:blipFill>
                      <a:blip r:embed="rId17"/>
                      <a:stretch>
                        <a:fillRect/>
                      </a:stretch>
                    </p:blipFill>
                    <p:spPr>
                      <a:xfrm>
                        <a:off x="1193" y="1589"/>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F418F56-C564-3663-6B47-886D2CAD1744}"/>
              </a:ext>
            </a:extLst>
          </p:cNvPr>
          <p:cNvSpPr/>
          <p:nvPr userDrawn="1">
            <p:custDataLst>
              <p:tags r:id="rId15"/>
            </p:custDataLst>
          </p:nvPr>
        </p:nvSpPr>
        <p:spPr>
          <a:xfrm>
            <a:off x="3" y="2"/>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85756" rtl="0" eaLnBrk="1" fontAlgn="auto" latinLnBrk="0" hangingPunct="1">
              <a:lnSpc>
                <a:spcPct val="100000"/>
              </a:lnSpc>
              <a:spcBef>
                <a:spcPts val="0"/>
              </a:spcBef>
              <a:spcAft>
                <a:spcPts val="0"/>
              </a:spcAft>
              <a:buClrTx/>
              <a:buSzTx/>
              <a:buFontTx/>
              <a:buNone/>
              <a:tabLst/>
              <a:defRPr/>
            </a:pPr>
            <a:endParaRPr kumimoji="0" lang="en-US" sz="3301" b="0" i="0" u="none" strike="noStrike" kern="1200" cap="none" spc="0" normalizeH="0" baseline="0" noProof="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Tree>
    <p:extLst>
      <p:ext uri="{BB962C8B-B14F-4D97-AF65-F5344CB8AC3E}">
        <p14:creationId xmlns:p14="http://schemas.microsoft.com/office/powerpoint/2010/main" val="28664572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34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85" indent="-228585"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5"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8" indent="-228585"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9"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9"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2"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3" indent="-228585"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0"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4" algn="l" defTabSz="914343" rtl="0" eaLnBrk="1" latinLnBrk="0" hangingPunct="1">
        <a:defRPr sz="1800" kern="1200">
          <a:solidFill>
            <a:schemeClr val="tx1"/>
          </a:solidFill>
          <a:latin typeface="+mn-lt"/>
          <a:ea typeface="+mn-ea"/>
          <a:cs typeface="+mn-cs"/>
        </a:defRPr>
      </a:lvl5pPr>
      <a:lvl6pPr marL="2285854" algn="l" defTabSz="914343" rtl="0" eaLnBrk="1" latinLnBrk="0" hangingPunct="1">
        <a:defRPr sz="1800" kern="1200">
          <a:solidFill>
            <a:schemeClr val="tx1"/>
          </a:solidFill>
          <a:latin typeface="+mn-lt"/>
          <a:ea typeface="+mn-ea"/>
          <a:cs typeface="+mn-cs"/>
        </a:defRPr>
      </a:lvl6pPr>
      <a:lvl7pPr marL="2743027" algn="l" defTabSz="914343" rtl="0" eaLnBrk="1" latinLnBrk="0" hangingPunct="1">
        <a:defRPr sz="1800" kern="1200">
          <a:solidFill>
            <a:schemeClr val="tx1"/>
          </a:solidFill>
          <a:latin typeface="+mn-lt"/>
          <a:ea typeface="+mn-ea"/>
          <a:cs typeface="+mn-cs"/>
        </a:defRPr>
      </a:lvl7pPr>
      <a:lvl8pPr marL="3200197" algn="l" defTabSz="914343" rtl="0" eaLnBrk="1" latinLnBrk="0" hangingPunct="1">
        <a:defRPr sz="1800" kern="1200">
          <a:solidFill>
            <a:schemeClr val="tx1"/>
          </a:solidFill>
          <a:latin typeface="+mn-lt"/>
          <a:ea typeface="+mn-ea"/>
          <a:cs typeface="+mn-cs"/>
        </a:defRPr>
      </a:lvl8pPr>
      <a:lvl9pPr marL="3657368"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www.cylinderindustry.org/" TargetMode="External"/><Relationship Id="rId2" Type="http://schemas.openxmlformats.org/officeDocument/2006/relationships/hyperlink" Target="mailto:DavidKeeling@cylinderindustry.org" TargetMode="External"/><Relationship Id="rId1" Type="http://schemas.openxmlformats.org/officeDocument/2006/relationships/slideLayout" Target="../slideLayouts/slideLayout21.xml"/><Relationship Id="rId4" Type="http://schemas.openxmlformats.org/officeDocument/2006/relationships/hyperlink" Target="http://www.cylindercollectiv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hyperlink" Target="http://www.cylindercollective.org/"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hyperlink" Target="https://www.cga.ct.gov/2022/act/Pa/pdf/2022PA-00027-R00HB-05142-PA.PDF" TargetMode="External"/><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hyperlink" Target="https://www.cga.ct.gov/2024/act/pa/pdf/2024PA-00133-R00HB-05353-PA.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0BC13EA-61B1-4E88-A6C7-806C315F20C2}"/>
              </a:ext>
            </a:extLst>
          </p:cNvPr>
          <p:cNvGraphicFramePr>
            <a:graphicFrameLocks noChangeAspect="1"/>
          </p:cNvGraphicFramePr>
          <p:nvPr>
            <p:custDataLst>
              <p:tags r:id="rId1"/>
            </p:custDataLst>
          </p:nvPr>
        </p:nvGraphicFramePr>
        <p:xfrm>
          <a:off x="1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7" name="Object 6" hidden="1">
                        <a:extLst>
                          <a:ext uri="{FF2B5EF4-FFF2-40B4-BE49-F238E27FC236}">
                            <a16:creationId xmlns:a16="http://schemas.microsoft.com/office/drawing/2014/main" id="{A0BC13EA-61B1-4E88-A6C7-806C315F20C2}"/>
                          </a:ext>
                        </a:extLst>
                      </p:cNvPr>
                      <p:cNvPicPr/>
                      <p:nvPr/>
                    </p:nvPicPr>
                    <p:blipFill>
                      <a:blip r:embed="rId5"/>
                      <a:stretch>
                        <a:fillRect/>
                      </a:stretch>
                    </p:blipFill>
                    <p:spPr>
                      <a:xfrm>
                        <a:off x="1192" y="85844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F8DF01-A9AB-7348-8B52-89AAF290D0D4}"/>
              </a:ext>
            </a:extLst>
          </p:cNvPr>
          <p:cNvSpPr>
            <a:spLocks noGrp="1"/>
          </p:cNvSpPr>
          <p:nvPr>
            <p:ph type="title"/>
          </p:nvPr>
        </p:nvSpPr>
        <p:spPr>
          <a:xfrm>
            <a:off x="203557" y="1588411"/>
            <a:ext cx="8940450" cy="1187167"/>
          </a:xfrm>
        </p:spPr>
        <p:txBody>
          <a:bodyPr vert="horz" anchor="ctr">
            <a:normAutofit/>
          </a:bodyPr>
          <a:lstStyle/>
          <a:p>
            <a:pPr algn="l"/>
            <a:r>
              <a:rPr lang="en-US" b="1" dirty="0">
                <a:latin typeface="+mn-lt"/>
              </a:rPr>
              <a:t>Update on The Cylinder Collective </a:t>
            </a:r>
            <a:r>
              <a:rPr lang="en-US" dirty="0">
                <a:latin typeface="+mn-lt"/>
              </a:rPr>
              <a:t>Stewardship Program for </a:t>
            </a:r>
            <a:r>
              <a:rPr lang="en-US" b="1" dirty="0">
                <a:latin typeface="+mn-lt"/>
              </a:rPr>
              <a:t>Pressurized Cylinders in Connecticut</a:t>
            </a:r>
          </a:p>
        </p:txBody>
      </p:sp>
      <p:sp>
        <p:nvSpPr>
          <p:cNvPr id="3" name="TextBox 2">
            <a:extLst>
              <a:ext uri="{FF2B5EF4-FFF2-40B4-BE49-F238E27FC236}">
                <a16:creationId xmlns:a16="http://schemas.microsoft.com/office/drawing/2014/main" id="{9C7AFE76-A1C2-2049-ADE8-B6A338CB2A66}"/>
              </a:ext>
            </a:extLst>
          </p:cNvPr>
          <p:cNvSpPr txBox="1"/>
          <p:nvPr/>
        </p:nvSpPr>
        <p:spPr>
          <a:xfrm>
            <a:off x="519115" y="2706554"/>
            <a:ext cx="6866425" cy="646331"/>
          </a:xfrm>
          <a:prstGeom prst="rect">
            <a:avLst/>
          </a:prstGeom>
          <a:noFill/>
        </p:spPr>
        <p:txBody>
          <a:bodyPr wrap="square" rtlCol="0">
            <a:spAutoFit/>
          </a:bodyPr>
          <a:lstStyle/>
          <a:p>
            <a:pPr>
              <a:defRPr/>
            </a:pPr>
            <a:r>
              <a:rPr lang="en-US" sz="1800" dirty="0">
                <a:solidFill>
                  <a:prstClr val="black"/>
                </a:solidFill>
                <a:latin typeface="Calibri" panose="020F0502020204030204"/>
              </a:rPr>
              <a:t>Connecticut Recyclers Coalition Annual Meeting</a:t>
            </a:r>
          </a:p>
          <a:p>
            <a:pPr>
              <a:defRPr/>
            </a:pPr>
            <a:r>
              <a:rPr lang="en-US" sz="1800" dirty="0">
                <a:solidFill>
                  <a:prstClr val="black"/>
                </a:solidFill>
                <a:latin typeface="Calibri" panose="020F0502020204030204"/>
              </a:rPr>
              <a:t>October 24, 2024</a:t>
            </a:r>
          </a:p>
        </p:txBody>
      </p:sp>
      <p:sp>
        <p:nvSpPr>
          <p:cNvPr id="4" name="Rectangle 2">
            <a:extLst>
              <a:ext uri="{FF2B5EF4-FFF2-40B4-BE49-F238E27FC236}">
                <a16:creationId xmlns:a16="http://schemas.microsoft.com/office/drawing/2014/main" id="{998BECCE-D2A6-E24A-8A2E-A4FC068DC5A6}"/>
              </a:ext>
            </a:extLst>
          </p:cNvPr>
          <p:cNvSpPr>
            <a:spLocks noChangeArrowheads="1"/>
          </p:cNvSpPr>
          <p:nvPr/>
        </p:nvSpPr>
        <p:spPr bwMode="auto">
          <a:xfrm>
            <a:off x="372624" y="4249306"/>
            <a:ext cx="11882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9" tIns="34290" rIns="68579" bIns="34290" numCol="1" anchor="ctr" anchorCtr="0" compatLnSpc="1">
            <a:prstTxWarp prst="textNoShape">
              <a:avLst/>
            </a:prstTxWarp>
            <a:spAutoFit/>
          </a:bodyPr>
          <a:lstStyle/>
          <a:p>
            <a:pPr>
              <a:defRPr/>
            </a:pPr>
            <a:endParaRPr lang="en-US">
              <a:solidFill>
                <a:prstClr val="black"/>
              </a:solidFill>
              <a:latin typeface="Calibri" panose="020F0502020204030204"/>
            </a:endParaRPr>
          </a:p>
        </p:txBody>
      </p:sp>
      <p:pic>
        <p:nvPicPr>
          <p:cNvPr id="8" name="Picture 7">
            <a:extLst>
              <a:ext uri="{FF2B5EF4-FFF2-40B4-BE49-F238E27FC236}">
                <a16:creationId xmlns:a16="http://schemas.microsoft.com/office/drawing/2014/main" id="{F081D840-07EC-E58F-BC91-C476E2AB558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989729" y="3052810"/>
            <a:ext cx="3164556" cy="1930380"/>
          </a:xfrm>
          <a:prstGeom prst="rect">
            <a:avLst/>
          </a:prstGeom>
        </p:spPr>
      </p:pic>
    </p:spTree>
    <p:extLst>
      <p:ext uri="{BB962C8B-B14F-4D97-AF65-F5344CB8AC3E}">
        <p14:creationId xmlns:p14="http://schemas.microsoft.com/office/powerpoint/2010/main" val="182989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8D50-D3A0-4583-C261-1B997FDA12B9}"/>
              </a:ext>
            </a:extLst>
          </p:cNvPr>
          <p:cNvSpPr>
            <a:spLocks noGrp="1"/>
          </p:cNvSpPr>
          <p:nvPr>
            <p:ph type="title"/>
          </p:nvPr>
        </p:nvSpPr>
        <p:spPr/>
        <p:txBody>
          <a:bodyPr/>
          <a:lstStyle/>
          <a:p>
            <a:r>
              <a:rPr lang="en-US" b="1" dirty="0"/>
              <a:t>Performance Goal</a:t>
            </a:r>
          </a:p>
        </p:txBody>
      </p:sp>
      <p:sp>
        <p:nvSpPr>
          <p:cNvPr id="3" name="Content Placeholder 2">
            <a:extLst>
              <a:ext uri="{FF2B5EF4-FFF2-40B4-BE49-F238E27FC236}">
                <a16:creationId xmlns:a16="http://schemas.microsoft.com/office/drawing/2014/main" id="{A1086DA9-18CD-0BA3-20BB-ECCCC7146863}"/>
              </a:ext>
            </a:extLst>
          </p:cNvPr>
          <p:cNvSpPr>
            <a:spLocks noGrp="1"/>
          </p:cNvSpPr>
          <p:nvPr>
            <p:ph idx="1"/>
          </p:nvPr>
        </p:nvSpPr>
        <p:spPr>
          <a:xfrm>
            <a:off x="628651" y="3664252"/>
            <a:ext cx="7886699" cy="585136"/>
          </a:xfrm>
        </p:spPr>
        <p:txBody>
          <a:bodyPr/>
          <a:lstStyle/>
          <a:p>
            <a:r>
              <a:rPr lang="en-CA" sz="1350" dirty="0"/>
              <a:t>A performance target for refillable cylinders has not been proposed as it is not possible to determine the percentage of cylinders not returned through the exchange system.</a:t>
            </a:r>
          </a:p>
        </p:txBody>
      </p:sp>
      <p:sp>
        <p:nvSpPr>
          <p:cNvPr id="4" name="Slide Number Placeholder 3">
            <a:extLst>
              <a:ext uri="{FF2B5EF4-FFF2-40B4-BE49-F238E27FC236}">
                <a16:creationId xmlns:a16="http://schemas.microsoft.com/office/drawing/2014/main" id="{F7CA043E-9BAD-A596-82DD-37AE6425D8CA}"/>
              </a:ext>
            </a:extLst>
          </p:cNvPr>
          <p:cNvSpPr>
            <a:spLocks noGrp="1"/>
          </p:cNvSpPr>
          <p:nvPr>
            <p:ph type="sldNum" sz="quarter" idx="12"/>
          </p:nvPr>
        </p:nvSpPr>
        <p:spPr/>
        <p:txBody>
          <a:bodyPr/>
          <a:lstStyle/>
          <a:p>
            <a:fld id="{4FAB73BC-B049-4115-A692-8D63A059BFB8}" type="slidenum">
              <a:rPr lang="en-US" smtClean="0"/>
              <a:t>10</a:t>
            </a:fld>
            <a:endParaRPr lang="en-US" dirty="0"/>
          </a:p>
        </p:txBody>
      </p:sp>
      <p:graphicFrame>
        <p:nvGraphicFramePr>
          <p:cNvPr id="5" name="Content Placeholder 4">
            <a:extLst>
              <a:ext uri="{FF2B5EF4-FFF2-40B4-BE49-F238E27FC236}">
                <a16:creationId xmlns:a16="http://schemas.microsoft.com/office/drawing/2014/main" id="{40210C41-2C7B-F53D-F4BA-D72D0AAC0980}"/>
              </a:ext>
            </a:extLst>
          </p:cNvPr>
          <p:cNvGraphicFramePr>
            <a:graphicFrameLocks/>
          </p:cNvGraphicFramePr>
          <p:nvPr>
            <p:extLst>
              <p:ext uri="{D42A27DB-BD31-4B8C-83A1-F6EECF244321}">
                <p14:modId xmlns:p14="http://schemas.microsoft.com/office/powerpoint/2010/main" val="3847070231"/>
              </p:ext>
            </p:extLst>
          </p:nvPr>
        </p:nvGraphicFramePr>
        <p:xfrm>
          <a:off x="628653" y="2042042"/>
          <a:ext cx="7581828" cy="1358659"/>
        </p:xfrm>
        <a:graphic>
          <a:graphicData uri="http://schemas.openxmlformats.org/drawingml/2006/table">
            <a:tbl>
              <a:tblPr firstRow="1" firstCol="1" bandRow="1">
                <a:tableStyleId>{912C8C85-51F0-491E-9774-3900AFEF0FD7}</a:tableStyleId>
              </a:tblPr>
              <a:tblGrid>
                <a:gridCol w="3349649">
                  <a:extLst>
                    <a:ext uri="{9D8B030D-6E8A-4147-A177-3AD203B41FA5}">
                      <a16:colId xmlns:a16="http://schemas.microsoft.com/office/drawing/2014/main" val="1036935651"/>
                    </a:ext>
                  </a:extLst>
                </a:gridCol>
                <a:gridCol w="4232179">
                  <a:extLst>
                    <a:ext uri="{9D8B030D-6E8A-4147-A177-3AD203B41FA5}">
                      <a16:colId xmlns:a16="http://schemas.microsoft.com/office/drawing/2014/main" val="3886078782"/>
                    </a:ext>
                  </a:extLst>
                </a:gridCol>
              </a:tblGrid>
              <a:tr h="229552">
                <a:tc>
                  <a:txBody>
                    <a:bodyPr/>
                    <a:lstStyle/>
                    <a:p>
                      <a:pPr>
                        <a:lnSpc>
                          <a:spcPct val="115000"/>
                        </a:lnSpc>
                      </a:pPr>
                      <a:r>
                        <a:rPr lang="en-US" sz="1400" dirty="0">
                          <a:effectLst/>
                        </a:rPr>
                        <a:t> </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en-US" sz="1400" dirty="0">
                          <a:effectLst/>
                        </a:rPr>
                        <a:t>Collection and Diversion</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980405"/>
                  </a:ext>
                </a:extLst>
              </a:tr>
              <a:tr h="564553">
                <a:tc>
                  <a:txBody>
                    <a:bodyPr/>
                    <a:lstStyle/>
                    <a:p>
                      <a:pPr marL="0" algn="l" defTabSz="914400" rtl="0" eaLnBrk="1" latinLnBrk="0" hangingPunct="1">
                        <a:lnSpc>
                          <a:spcPct val="115000"/>
                        </a:lnSpc>
                      </a:pPr>
                      <a:r>
                        <a:rPr lang="en-CA" sz="1400" b="1" kern="1200" dirty="0">
                          <a:solidFill>
                            <a:schemeClr val="tx1"/>
                          </a:solidFill>
                          <a:effectLst/>
                          <a:latin typeface="+mn-lt"/>
                          <a:ea typeface="+mn-ea"/>
                          <a:cs typeface="+mn-cs"/>
                        </a:rPr>
                        <a:t>Accessibility (both refillable and non-refillable cylinders)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kern="1200" dirty="0">
                          <a:solidFill>
                            <a:schemeClr val="dk1"/>
                          </a:solidFill>
                          <a:effectLst/>
                          <a:latin typeface="+mn-lt"/>
                          <a:ea typeface="+mn-ea"/>
                          <a:cs typeface="+mn-cs"/>
                        </a:rPr>
                        <a:t>At a minimum in the first year, 50 collection sites or events in the State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3616"/>
                  </a:ext>
                </a:extLst>
              </a:tr>
              <a:tr h="564553">
                <a:tc>
                  <a:txBody>
                    <a:bodyPr/>
                    <a:lstStyle/>
                    <a:p>
                      <a:pPr>
                        <a:lnSpc>
                          <a:spcPct val="115000"/>
                        </a:lnSpc>
                      </a:pPr>
                      <a:r>
                        <a:rPr lang="en-US" sz="1400" dirty="0">
                          <a:effectLst/>
                        </a:rPr>
                        <a:t>Non-Refillable Cylinder Performance Target</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400" kern="1200" dirty="0">
                          <a:solidFill>
                            <a:schemeClr val="dk1"/>
                          </a:solidFill>
                          <a:effectLst/>
                        </a:rPr>
                        <a:t>By the 5</a:t>
                      </a:r>
                      <a:r>
                        <a:rPr lang="en-CA" sz="1400" kern="1200" baseline="30000" dirty="0">
                          <a:solidFill>
                            <a:schemeClr val="dk1"/>
                          </a:solidFill>
                          <a:effectLst/>
                        </a:rPr>
                        <a:t>th</a:t>
                      </a:r>
                      <a:r>
                        <a:rPr lang="en-CA" sz="1400" kern="1200" dirty="0">
                          <a:solidFill>
                            <a:schemeClr val="dk1"/>
                          </a:solidFill>
                          <a:effectLst/>
                        </a:rPr>
                        <a:t> year of the program, 100,000 cylinders collected per year  </a:t>
                      </a:r>
                      <a:endParaRPr lang="en-CA" sz="1400" kern="1200" dirty="0">
                        <a:solidFill>
                          <a:schemeClr val="dk1"/>
                        </a:solidFill>
                        <a:effectLst/>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459777"/>
                  </a:ext>
                </a:extLst>
              </a:tr>
            </a:tbl>
          </a:graphicData>
        </a:graphic>
      </p:graphicFrame>
      <p:pic>
        <p:nvPicPr>
          <p:cNvPr id="6" name="Picture 5" descr="A logo for a recycling program&#10;&#10;Description automatically generated with low confidence">
            <a:extLst>
              <a:ext uri="{FF2B5EF4-FFF2-40B4-BE49-F238E27FC236}">
                <a16:creationId xmlns:a16="http://schemas.microsoft.com/office/drawing/2014/main" id="{EEB131DB-17FC-D49A-9D2A-40EF68DDA1A9}"/>
              </a:ext>
            </a:extLst>
          </p:cNvPr>
          <p:cNvPicPr>
            <a:picLocks noChangeAspect="1"/>
          </p:cNvPicPr>
          <p:nvPr/>
        </p:nvPicPr>
        <p:blipFill>
          <a:blip r:embed="rId2"/>
          <a:stretch>
            <a:fillRect/>
          </a:stretch>
        </p:blipFill>
        <p:spPr>
          <a:xfrm>
            <a:off x="6691370" y="959644"/>
            <a:ext cx="1590576" cy="898674"/>
          </a:xfrm>
          <a:prstGeom prst="rect">
            <a:avLst/>
          </a:prstGeom>
        </p:spPr>
      </p:pic>
    </p:spTree>
    <p:extLst>
      <p:ext uri="{BB962C8B-B14F-4D97-AF65-F5344CB8AC3E}">
        <p14:creationId xmlns:p14="http://schemas.microsoft.com/office/powerpoint/2010/main" val="170385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6E8B-0C08-A9C7-4699-D019FA6B6E09}"/>
              </a:ext>
            </a:extLst>
          </p:cNvPr>
          <p:cNvSpPr>
            <a:spLocks noGrp="1"/>
          </p:cNvSpPr>
          <p:nvPr>
            <p:ph type="title"/>
          </p:nvPr>
        </p:nvSpPr>
        <p:spPr/>
        <p:txBody>
          <a:bodyPr/>
          <a:lstStyle/>
          <a:p>
            <a:r>
              <a:rPr lang="en-US" b="1" dirty="0"/>
              <a:t>Tracking &amp; Measuring Performance</a:t>
            </a:r>
          </a:p>
        </p:txBody>
      </p:sp>
      <p:sp>
        <p:nvSpPr>
          <p:cNvPr id="3" name="Content Placeholder 2">
            <a:extLst>
              <a:ext uri="{FF2B5EF4-FFF2-40B4-BE49-F238E27FC236}">
                <a16:creationId xmlns:a16="http://schemas.microsoft.com/office/drawing/2014/main" id="{D737696C-0247-FD6C-56FA-4A027F798EA2}"/>
              </a:ext>
            </a:extLst>
          </p:cNvPr>
          <p:cNvSpPr>
            <a:spLocks noGrp="1"/>
          </p:cNvSpPr>
          <p:nvPr>
            <p:ph idx="1"/>
          </p:nvPr>
        </p:nvSpPr>
        <p:spPr/>
        <p:txBody>
          <a:bodyPr/>
          <a:lstStyle/>
          <a:p>
            <a:pPr>
              <a:lnSpc>
                <a:spcPct val="110000"/>
              </a:lnSpc>
            </a:pPr>
            <a:r>
              <a:rPr lang="en-CA" sz="1425" dirty="0"/>
              <a:t>Proposed annual performance metrics for refillable and non-refillable:</a:t>
            </a:r>
          </a:p>
          <a:p>
            <a:pPr lvl="1">
              <a:lnSpc>
                <a:spcPct val="110000"/>
              </a:lnSpc>
              <a:buFont typeface="Courier New" panose="02070309020205020404" pitchFamily="49" charset="0"/>
              <a:buChar char="o"/>
            </a:pPr>
            <a:r>
              <a:rPr lang="en-CA" sz="1425" dirty="0"/>
              <a:t># of collection locations by type (municipal, campground, park, retail) and # of special events in each county</a:t>
            </a:r>
          </a:p>
          <a:p>
            <a:pPr lvl="1">
              <a:lnSpc>
                <a:spcPct val="110000"/>
              </a:lnSpc>
              <a:buFont typeface="Courier New" panose="02070309020205020404" pitchFamily="49" charset="0"/>
              <a:buChar char="o"/>
            </a:pPr>
            <a:r>
              <a:rPr lang="en-CA" sz="1425" dirty="0"/>
              <a:t># of refillable and non-refillable cylinders collected</a:t>
            </a:r>
          </a:p>
          <a:p>
            <a:pPr lvl="1">
              <a:lnSpc>
                <a:spcPct val="110000"/>
              </a:lnSpc>
              <a:buFont typeface="Courier New" panose="02070309020205020404" pitchFamily="49" charset="0"/>
              <a:buChar char="o"/>
            </a:pPr>
            <a:r>
              <a:rPr lang="en-CA" sz="1425" dirty="0"/>
              <a:t># of refillable cylinders recycled/reused (i.e., returned to the exchange system and number sent to scrap metal recyclers) </a:t>
            </a:r>
          </a:p>
          <a:p>
            <a:pPr lvl="1">
              <a:lnSpc>
                <a:spcPct val="110000"/>
              </a:lnSpc>
              <a:buFont typeface="Courier New" panose="02070309020205020404" pitchFamily="49" charset="0"/>
              <a:buChar char="o"/>
            </a:pPr>
            <a:r>
              <a:rPr lang="en-CA" sz="1425" dirty="0"/>
              <a:t>Tons of non-refillable cylinders sent to scrap metal recyclers </a:t>
            </a:r>
          </a:p>
          <a:p>
            <a:pPr lvl="1">
              <a:lnSpc>
                <a:spcPct val="110000"/>
              </a:lnSpc>
              <a:buFont typeface="Courier New" panose="02070309020205020404" pitchFamily="49" charset="0"/>
              <a:buChar char="o"/>
            </a:pPr>
            <a:r>
              <a:rPr lang="en-CA" sz="1425" dirty="0"/>
              <a:t>Collection Rate (%) = [Tons of non-refillable cylinders collected / tons of non-refillable cylinders supplied to consumers] x 100</a:t>
            </a:r>
          </a:p>
          <a:p>
            <a:pPr lvl="1">
              <a:lnSpc>
                <a:spcPct val="110000"/>
              </a:lnSpc>
              <a:buFont typeface="Courier New" panose="02070309020205020404" pitchFamily="49" charset="0"/>
              <a:buChar char="o"/>
            </a:pPr>
            <a:r>
              <a:rPr lang="en-CA" sz="1425" dirty="0"/>
              <a:t>Diversion Rate (%) = [Tons of non-refillable cylinders recycled / tons of non-refillable cylinders supplied to consumers] x 100 </a:t>
            </a:r>
          </a:p>
          <a:p>
            <a:endParaRPr lang="en-US" dirty="0"/>
          </a:p>
        </p:txBody>
      </p:sp>
      <p:sp>
        <p:nvSpPr>
          <p:cNvPr id="4" name="Slide Number Placeholder 3">
            <a:extLst>
              <a:ext uri="{FF2B5EF4-FFF2-40B4-BE49-F238E27FC236}">
                <a16:creationId xmlns:a16="http://schemas.microsoft.com/office/drawing/2014/main" id="{A26D788C-E3E2-E0C4-443D-FCDE2C473C56}"/>
              </a:ext>
            </a:extLst>
          </p:cNvPr>
          <p:cNvSpPr>
            <a:spLocks noGrp="1"/>
          </p:cNvSpPr>
          <p:nvPr>
            <p:ph type="sldNum" sz="quarter" idx="12"/>
          </p:nvPr>
        </p:nvSpPr>
        <p:spPr/>
        <p:txBody>
          <a:bodyPr/>
          <a:lstStyle/>
          <a:p>
            <a:fld id="{4FAB73BC-B049-4115-A692-8D63A059BFB8}" type="slidenum">
              <a:rPr lang="en-US" smtClean="0"/>
              <a:t>11</a:t>
            </a:fld>
            <a:endParaRPr lang="en-US" dirty="0"/>
          </a:p>
        </p:txBody>
      </p:sp>
      <p:pic>
        <p:nvPicPr>
          <p:cNvPr id="5" name="Picture 4" descr="A logo for a recycling program&#10;&#10;Description automatically generated with low confidence">
            <a:extLst>
              <a:ext uri="{FF2B5EF4-FFF2-40B4-BE49-F238E27FC236}">
                <a16:creationId xmlns:a16="http://schemas.microsoft.com/office/drawing/2014/main" id="{B7485371-0686-07FF-4207-34FEB08340AB}"/>
              </a:ext>
            </a:extLst>
          </p:cNvPr>
          <p:cNvPicPr>
            <a:picLocks noChangeAspect="1"/>
          </p:cNvPicPr>
          <p:nvPr/>
        </p:nvPicPr>
        <p:blipFill>
          <a:blip r:embed="rId2"/>
          <a:stretch>
            <a:fillRect/>
          </a:stretch>
        </p:blipFill>
        <p:spPr>
          <a:xfrm>
            <a:off x="6815121" y="1131094"/>
            <a:ext cx="1590576" cy="898674"/>
          </a:xfrm>
          <a:prstGeom prst="rect">
            <a:avLst/>
          </a:prstGeom>
        </p:spPr>
      </p:pic>
    </p:spTree>
    <p:extLst>
      <p:ext uri="{BB962C8B-B14F-4D97-AF65-F5344CB8AC3E}">
        <p14:creationId xmlns:p14="http://schemas.microsoft.com/office/powerpoint/2010/main" val="45713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C278A-2E00-0DB7-0F4E-4AABD365009D}"/>
              </a:ext>
            </a:extLst>
          </p:cNvPr>
          <p:cNvSpPr>
            <a:spLocks noGrp="1"/>
          </p:cNvSpPr>
          <p:nvPr>
            <p:ph type="sldNum" sz="quarter" idx="12"/>
          </p:nvPr>
        </p:nvSpPr>
        <p:spPr/>
        <p:txBody>
          <a:bodyPr vert="horz" lIns="68579" tIns="34290" rIns="68579" bIns="34290" rtlCol="0" anchor="ctr">
            <a:normAutofit/>
          </a:bodyPr>
          <a:lstStyle/>
          <a:p>
            <a:pPr>
              <a:spcAft>
                <a:spcPts val="450"/>
              </a:spcAft>
            </a:pPr>
            <a:fld id="{4FAB73BC-B049-4115-A692-8D63A059BFB8}" type="slidenum">
              <a:rPr lang="en-US"/>
              <a:pPr>
                <a:spcAft>
                  <a:spcPts val="450"/>
                </a:spcAft>
              </a:pPr>
              <a:t>12</a:t>
            </a:fld>
            <a:endParaRPr lang="en-US"/>
          </a:p>
        </p:txBody>
      </p:sp>
      <p:sp>
        <p:nvSpPr>
          <p:cNvPr id="3" name="TextBox 2">
            <a:extLst>
              <a:ext uri="{FF2B5EF4-FFF2-40B4-BE49-F238E27FC236}">
                <a16:creationId xmlns:a16="http://schemas.microsoft.com/office/drawing/2014/main" id="{A67B117E-9D00-9B0C-FDC5-B7EE27C6B773}"/>
              </a:ext>
            </a:extLst>
          </p:cNvPr>
          <p:cNvSpPr txBox="1"/>
          <p:nvPr/>
        </p:nvSpPr>
        <p:spPr>
          <a:xfrm>
            <a:off x="1158241" y="956489"/>
            <a:ext cx="7254240" cy="507831"/>
          </a:xfrm>
          <a:prstGeom prst="rect">
            <a:avLst/>
          </a:prstGeom>
          <a:noFill/>
        </p:spPr>
        <p:txBody>
          <a:bodyPr wrap="square" rtlCol="0">
            <a:spAutoFit/>
          </a:bodyPr>
          <a:lstStyle/>
          <a:p>
            <a:r>
              <a:rPr lang="en-US" sz="2700" dirty="0"/>
              <a:t>Questions and Feedback</a:t>
            </a:r>
          </a:p>
        </p:txBody>
      </p:sp>
      <p:sp>
        <p:nvSpPr>
          <p:cNvPr id="5" name="Content Placeholder 4">
            <a:extLst>
              <a:ext uri="{FF2B5EF4-FFF2-40B4-BE49-F238E27FC236}">
                <a16:creationId xmlns:a16="http://schemas.microsoft.com/office/drawing/2014/main" id="{51A654F5-034B-ED1A-FAB5-B193A1852146}"/>
              </a:ext>
            </a:extLst>
          </p:cNvPr>
          <p:cNvSpPr>
            <a:spLocks noGrp="1"/>
          </p:cNvSpPr>
          <p:nvPr>
            <p:ph idx="1"/>
          </p:nvPr>
        </p:nvSpPr>
        <p:spPr/>
        <p:txBody>
          <a:bodyPr/>
          <a:lstStyle/>
          <a:p>
            <a:r>
              <a:rPr lang="en-US" dirty="0"/>
              <a:t>David Keeling</a:t>
            </a:r>
          </a:p>
          <a:p>
            <a:r>
              <a:rPr lang="en-US" dirty="0"/>
              <a:t>Executive Director</a:t>
            </a:r>
          </a:p>
          <a:p>
            <a:r>
              <a:rPr lang="en-US" dirty="0"/>
              <a:t>Pressurized Cylinder Industry Association/ The </a:t>
            </a:r>
            <a:r>
              <a:rPr lang="en-US"/>
              <a:t>Cylinder Collective</a:t>
            </a:r>
            <a:endParaRPr lang="en-US" dirty="0"/>
          </a:p>
          <a:p>
            <a:r>
              <a:rPr lang="en-US" u="sng" dirty="0">
                <a:hlinkClick r:id="rId2"/>
              </a:rPr>
              <a:t>DavidKeeling@cylinderindustry.org</a:t>
            </a:r>
            <a:endParaRPr lang="en-US" dirty="0"/>
          </a:p>
          <a:p>
            <a:r>
              <a:rPr lang="en-US" u="sng" dirty="0">
                <a:hlinkClick r:id="rId3"/>
              </a:rPr>
              <a:t>www.cylinderindustry.org/</a:t>
            </a:r>
            <a:endParaRPr lang="en-US" dirty="0"/>
          </a:p>
          <a:p>
            <a:r>
              <a:rPr lang="en-US" u="sng" dirty="0">
                <a:hlinkClick r:id="rId4"/>
              </a:rPr>
              <a:t>www.cylindercollective.org/</a:t>
            </a:r>
            <a:endParaRPr lang="en-US" dirty="0"/>
          </a:p>
          <a:p>
            <a:endParaRPr lang="en-US" dirty="0"/>
          </a:p>
        </p:txBody>
      </p:sp>
    </p:spTree>
    <p:extLst>
      <p:ext uri="{BB962C8B-B14F-4D97-AF65-F5344CB8AC3E}">
        <p14:creationId xmlns:p14="http://schemas.microsoft.com/office/powerpoint/2010/main" val="154930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D32D-37CE-8EB4-8050-4CCB31EB5D14}"/>
              </a:ext>
            </a:extLst>
          </p:cNvPr>
          <p:cNvSpPr>
            <a:spLocks noGrp="1"/>
          </p:cNvSpPr>
          <p:nvPr>
            <p:ph type="title"/>
          </p:nvPr>
        </p:nvSpPr>
        <p:spPr>
          <a:xfrm>
            <a:off x="5" y="1131100"/>
            <a:ext cx="9144000" cy="994173"/>
          </a:xfrm>
        </p:spPr>
        <p:txBody>
          <a:bodyPr>
            <a:normAutofit fontScale="90000"/>
          </a:bodyPr>
          <a:lstStyle/>
          <a:p>
            <a:r>
              <a:rPr lang="en-US" b="1" dirty="0"/>
              <a:t>The Cylinder Collective Stewardship Program</a:t>
            </a:r>
          </a:p>
        </p:txBody>
      </p:sp>
      <p:sp>
        <p:nvSpPr>
          <p:cNvPr id="3" name="Content Placeholder 2">
            <a:extLst>
              <a:ext uri="{FF2B5EF4-FFF2-40B4-BE49-F238E27FC236}">
                <a16:creationId xmlns:a16="http://schemas.microsoft.com/office/drawing/2014/main" id="{6ECEBF13-71D0-2BAE-12BA-BD756FEDF130}"/>
              </a:ext>
            </a:extLst>
          </p:cNvPr>
          <p:cNvSpPr>
            <a:spLocks noGrp="1"/>
          </p:cNvSpPr>
          <p:nvPr>
            <p:ph idx="1"/>
          </p:nvPr>
        </p:nvSpPr>
        <p:spPr>
          <a:xfrm>
            <a:off x="523660" y="2184297"/>
            <a:ext cx="4335941" cy="2581276"/>
          </a:xfrm>
        </p:spPr>
        <p:txBody>
          <a:bodyPr>
            <a:noAutofit/>
          </a:bodyPr>
          <a:lstStyle/>
          <a:p>
            <a:pPr>
              <a:spcAft>
                <a:spcPts val="450"/>
              </a:spcAft>
            </a:pPr>
            <a:r>
              <a:rPr lang="en-US" sz="1350" dirty="0"/>
              <a:t>Plan was approved September 28, 2023.</a:t>
            </a:r>
          </a:p>
          <a:p>
            <a:pPr>
              <a:spcAft>
                <a:spcPts val="450"/>
              </a:spcAft>
            </a:pPr>
            <a:r>
              <a:rPr lang="en-US" sz="1350" dirty="0"/>
              <a:t>First year concentrated on resourcing the organization, establishing systems, and outreach to key contacts.</a:t>
            </a:r>
          </a:p>
          <a:p>
            <a:pPr>
              <a:spcAft>
                <a:spcPts val="450"/>
              </a:spcAft>
            </a:pPr>
            <a:r>
              <a:rPr lang="en-US" sz="1350" dirty="0"/>
              <a:t>Now, focused on producer recruitment, developing contracts with vendors, and securing collection sites. </a:t>
            </a:r>
          </a:p>
          <a:p>
            <a:pPr>
              <a:spcAft>
                <a:spcPts val="450"/>
              </a:spcAft>
            </a:pPr>
            <a:r>
              <a:rPr lang="en-US" sz="1350" dirty="0"/>
              <a:t>Future development of outreach and education program and materials.</a:t>
            </a:r>
          </a:p>
        </p:txBody>
      </p:sp>
      <p:sp>
        <p:nvSpPr>
          <p:cNvPr id="4" name="Slide Number Placeholder 3">
            <a:extLst>
              <a:ext uri="{FF2B5EF4-FFF2-40B4-BE49-F238E27FC236}">
                <a16:creationId xmlns:a16="http://schemas.microsoft.com/office/drawing/2014/main" id="{4DADCA08-7BD7-3183-6DF0-551BDFC7743E}"/>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6" name="Picture 5" descr="A letter of a gas cylinder&#10;&#10;Description automatically generated">
            <a:extLst>
              <a:ext uri="{FF2B5EF4-FFF2-40B4-BE49-F238E27FC236}">
                <a16:creationId xmlns:a16="http://schemas.microsoft.com/office/drawing/2014/main" id="{67EEE9DE-6F0B-AE18-082A-6FD43DF0D98B}"/>
              </a:ext>
            </a:extLst>
          </p:cNvPr>
          <p:cNvPicPr>
            <a:picLocks noChangeAspect="1"/>
          </p:cNvPicPr>
          <p:nvPr/>
        </p:nvPicPr>
        <p:blipFill>
          <a:blip r:embed="rId3"/>
          <a:stretch>
            <a:fillRect/>
          </a:stretch>
        </p:blipFill>
        <p:spPr>
          <a:xfrm>
            <a:off x="4723800" y="1856802"/>
            <a:ext cx="4195337" cy="3144401"/>
          </a:xfrm>
          <a:prstGeom prst="rect">
            <a:avLst/>
          </a:prstGeom>
        </p:spPr>
      </p:pic>
      <p:pic>
        <p:nvPicPr>
          <p:cNvPr id="7" name="Picture 6">
            <a:extLst>
              <a:ext uri="{FF2B5EF4-FFF2-40B4-BE49-F238E27FC236}">
                <a16:creationId xmlns:a16="http://schemas.microsoft.com/office/drawing/2014/main" id="{BAF1D163-7292-4FB0-E17D-E14436A4078E}"/>
              </a:ext>
            </a:extLst>
          </p:cNvPr>
          <p:cNvPicPr>
            <a:picLocks noChangeAspect="1"/>
          </p:cNvPicPr>
          <p:nvPr/>
        </p:nvPicPr>
        <p:blipFill>
          <a:blip r:embed="rId4"/>
          <a:stretch>
            <a:fillRect/>
          </a:stretch>
        </p:blipFill>
        <p:spPr>
          <a:xfrm>
            <a:off x="1903291" y="4676351"/>
            <a:ext cx="1186503" cy="1050557"/>
          </a:xfrm>
          <a:prstGeom prst="rect">
            <a:avLst/>
          </a:prstGeom>
        </p:spPr>
      </p:pic>
      <p:sp>
        <p:nvSpPr>
          <p:cNvPr id="8" name="TextBox 7">
            <a:extLst>
              <a:ext uri="{FF2B5EF4-FFF2-40B4-BE49-F238E27FC236}">
                <a16:creationId xmlns:a16="http://schemas.microsoft.com/office/drawing/2014/main" id="{285AE661-A3DA-D6C1-BF9D-FEF2226ED02D}"/>
              </a:ext>
            </a:extLst>
          </p:cNvPr>
          <p:cNvSpPr txBox="1"/>
          <p:nvPr/>
        </p:nvSpPr>
        <p:spPr>
          <a:xfrm>
            <a:off x="1398524" y="4135365"/>
            <a:ext cx="2249718" cy="456151"/>
          </a:xfrm>
          <a:prstGeom prst="rect">
            <a:avLst/>
          </a:prstGeom>
          <a:noFill/>
        </p:spPr>
        <p:txBody>
          <a:bodyPr wrap="none" rtlCol="0">
            <a:spAutoFit/>
          </a:bodyPr>
          <a:lstStyle/>
          <a:p>
            <a:r>
              <a:rPr lang="en-US" u="sng" dirty="0">
                <a:solidFill>
                  <a:srgbClr val="0000FF"/>
                </a:solidFill>
                <a:latin typeface="Aptos" panose="020B0004020202020204" pitchFamily="34" charset="0"/>
                <a:ea typeface="Aptos" panose="020B0004020202020204" pitchFamily="34" charset="0"/>
                <a:cs typeface="Aptos" panose="020B0004020202020204" pitchFamily="34" charset="0"/>
                <a:hlinkClick r:id="rId5"/>
              </a:rPr>
              <a:t>www.cylindercollective.org/</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sz="1014" dirty="0"/>
          </a:p>
        </p:txBody>
      </p:sp>
    </p:spTree>
    <p:extLst>
      <p:ext uri="{BB962C8B-B14F-4D97-AF65-F5344CB8AC3E}">
        <p14:creationId xmlns:p14="http://schemas.microsoft.com/office/powerpoint/2010/main" val="159461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9247-E6E4-E389-C392-EC5326083943}"/>
              </a:ext>
            </a:extLst>
          </p:cNvPr>
          <p:cNvSpPr>
            <a:spLocks noGrp="1"/>
          </p:cNvSpPr>
          <p:nvPr>
            <p:ph type="title"/>
          </p:nvPr>
        </p:nvSpPr>
        <p:spPr>
          <a:xfrm>
            <a:off x="282064" y="1004767"/>
            <a:ext cx="2999978" cy="540754"/>
          </a:xfrm>
        </p:spPr>
        <p:txBody>
          <a:bodyPr vert="horz" lIns="68579" tIns="34290" rIns="68579" bIns="34290" rtlCol="0" anchor="ctr">
            <a:normAutofit/>
          </a:bodyPr>
          <a:lstStyle/>
          <a:p>
            <a:r>
              <a:rPr lang="en-US" sz="3000" dirty="0"/>
              <a:t>	Milestones</a:t>
            </a:r>
          </a:p>
        </p:txBody>
      </p:sp>
      <p:pic>
        <p:nvPicPr>
          <p:cNvPr id="6" name="Content Placeholder 5" descr="A person and person standing next to a green metal container&#10;&#10;Description automatically generated with low confidence">
            <a:extLst>
              <a:ext uri="{FF2B5EF4-FFF2-40B4-BE49-F238E27FC236}">
                <a16:creationId xmlns:a16="http://schemas.microsoft.com/office/drawing/2014/main" id="{E259B6CF-DC5D-0CD0-D8B2-93257DB7B1BD}"/>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b="-4"/>
          <a:stretch/>
        </p:blipFill>
        <p:spPr>
          <a:xfrm rot="5400000">
            <a:off x="5345487" y="1488050"/>
            <a:ext cx="1961389" cy="1505347"/>
          </a:xfrm>
          <a:prstGeom prst="rect">
            <a:avLst/>
          </a:prstGeom>
        </p:spPr>
      </p:pic>
      <p:sp>
        <p:nvSpPr>
          <p:cNvPr id="4" name="Slide Number Placeholder 3">
            <a:extLst>
              <a:ext uri="{FF2B5EF4-FFF2-40B4-BE49-F238E27FC236}">
                <a16:creationId xmlns:a16="http://schemas.microsoft.com/office/drawing/2014/main" id="{DBBA1190-08C9-F942-FF1A-7AA75B038CDE}"/>
              </a:ext>
            </a:extLst>
          </p:cNvPr>
          <p:cNvSpPr>
            <a:spLocks noGrp="1"/>
          </p:cNvSpPr>
          <p:nvPr>
            <p:ph type="sldNum" sz="quarter" idx="12"/>
          </p:nvPr>
        </p:nvSpPr>
        <p:spPr/>
        <p:txBody>
          <a:bodyPr vert="horz" lIns="68579" tIns="34290" rIns="68579" bIns="34290" rtlCol="0" anchor="ctr">
            <a:normAutofit/>
          </a:bodyPr>
          <a:lstStyle/>
          <a:p>
            <a:pPr>
              <a:spcAft>
                <a:spcPts val="450"/>
              </a:spcAft>
            </a:pPr>
            <a:fld id="{4FAB73BC-B049-4115-A692-8D63A059BFB8}" type="slidenum">
              <a:rPr lang="en-US" smtClean="0"/>
              <a:pPr>
                <a:spcAft>
                  <a:spcPts val="450"/>
                </a:spcAft>
              </a:pPr>
              <a:t>3</a:t>
            </a:fld>
            <a:endParaRPr lang="en-US"/>
          </a:p>
        </p:txBody>
      </p:sp>
      <p:sp>
        <p:nvSpPr>
          <p:cNvPr id="7" name="TextBox 6">
            <a:extLst>
              <a:ext uri="{FF2B5EF4-FFF2-40B4-BE49-F238E27FC236}">
                <a16:creationId xmlns:a16="http://schemas.microsoft.com/office/drawing/2014/main" id="{CF8DBA06-C515-2660-8D2D-8760169D9036}"/>
              </a:ext>
            </a:extLst>
          </p:cNvPr>
          <p:cNvSpPr txBox="1"/>
          <p:nvPr/>
        </p:nvSpPr>
        <p:spPr>
          <a:xfrm>
            <a:off x="475610" y="1614179"/>
            <a:ext cx="2999978" cy="2780289"/>
          </a:xfrm>
          <a:prstGeom prst="rect">
            <a:avLst/>
          </a:prstGeom>
        </p:spPr>
        <p:txBody>
          <a:bodyPr vert="horz" lIns="68579" tIns="34290" rIns="68579" bIns="34290" rtlCol="0">
            <a:normAutofit lnSpcReduction="10000"/>
          </a:bodyPr>
          <a:lstStyle/>
          <a:p>
            <a:pPr marL="214299" indent="-171439">
              <a:lnSpc>
                <a:spcPct val="90000"/>
              </a:lnSpc>
              <a:spcAft>
                <a:spcPts val="450"/>
              </a:spcAft>
              <a:buFont typeface="Arial" panose="020B0604020202020204" pitchFamily="34" charset="0"/>
              <a:buChar char="•"/>
            </a:pPr>
            <a:r>
              <a:rPr lang="en-US" sz="1500" dirty="0"/>
              <a:t>Pressurized Cylinder Industry Association (trade association) and The Cylinder Collective (producer responsibility organization) incorporated.</a:t>
            </a:r>
          </a:p>
          <a:p>
            <a:pPr marL="214299" indent="-171439">
              <a:lnSpc>
                <a:spcPct val="90000"/>
              </a:lnSpc>
              <a:spcAft>
                <a:spcPts val="450"/>
              </a:spcAft>
              <a:buFont typeface="Arial" panose="020B0604020202020204" pitchFamily="34" charset="0"/>
              <a:buChar char="•"/>
            </a:pPr>
            <a:r>
              <a:rPr lang="en-US" sz="1500" dirty="0"/>
              <a:t>Executive Director hired.</a:t>
            </a:r>
          </a:p>
          <a:p>
            <a:pPr marL="214299" indent="-171439">
              <a:lnSpc>
                <a:spcPct val="90000"/>
              </a:lnSpc>
              <a:spcAft>
                <a:spcPts val="450"/>
              </a:spcAft>
              <a:buFont typeface="Arial" panose="020B0604020202020204" pitchFamily="34" charset="0"/>
              <a:buChar char="•"/>
            </a:pPr>
            <a:r>
              <a:rPr lang="en-US" sz="1500" dirty="0"/>
              <a:t>Voluntary parks pilot program conducted last two camping seasons. Third year will expand types of cylinders collected and come under TCC control. </a:t>
            </a:r>
          </a:p>
          <a:p>
            <a:pPr marL="214299" indent="-171439">
              <a:lnSpc>
                <a:spcPct val="90000"/>
              </a:lnSpc>
              <a:spcAft>
                <a:spcPts val="450"/>
              </a:spcAft>
              <a:buFont typeface="Arial" panose="020B0604020202020204" pitchFamily="34" charset="0"/>
              <a:buChar char="•"/>
            </a:pPr>
            <a:r>
              <a:rPr lang="en-US" sz="1500" dirty="0"/>
              <a:t>Begin candidate search for </a:t>
            </a:r>
          </a:p>
          <a:p>
            <a:pPr marL="42859">
              <a:lnSpc>
                <a:spcPct val="90000"/>
              </a:lnSpc>
              <a:spcAft>
                <a:spcPts val="450"/>
              </a:spcAft>
            </a:pPr>
            <a:r>
              <a:rPr lang="en-US" sz="1500" dirty="0"/>
              <a:t>    State Program Coordinator.</a:t>
            </a:r>
          </a:p>
        </p:txBody>
      </p:sp>
      <p:pic>
        <p:nvPicPr>
          <p:cNvPr id="5" name="Picture 4">
            <a:extLst>
              <a:ext uri="{FF2B5EF4-FFF2-40B4-BE49-F238E27FC236}">
                <a16:creationId xmlns:a16="http://schemas.microsoft.com/office/drawing/2014/main" id="{E2379918-9DFB-D5D3-44F6-820566D1083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rot="5400000">
            <a:off x="5776333" y="3267592"/>
            <a:ext cx="1171139" cy="1590576"/>
          </a:xfrm>
          <a:prstGeom prst="rect">
            <a:avLst/>
          </a:prstGeom>
        </p:spPr>
      </p:pic>
      <p:pic>
        <p:nvPicPr>
          <p:cNvPr id="3" name="Picture 2" descr="A logo for a recycling program&#10;&#10;Description automatically generated with low confidence">
            <a:extLst>
              <a:ext uri="{FF2B5EF4-FFF2-40B4-BE49-F238E27FC236}">
                <a16:creationId xmlns:a16="http://schemas.microsoft.com/office/drawing/2014/main" id="{DDE207F5-82B4-A353-FA05-868C74D7D1F1}"/>
              </a:ext>
            </a:extLst>
          </p:cNvPr>
          <p:cNvPicPr>
            <a:picLocks noChangeAspect="1"/>
          </p:cNvPicPr>
          <p:nvPr/>
        </p:nvPicPr>
        <p:blipFill>
          <a:blip r:embed="rId5"/>
          <a:stretch>
            <a:fillRect/>
          </a:stretch>
        </p:blipFill>
        <p:spPr>
          <a:xfrm>
            <a:off x="7154334" y="997848"/>
            <a:ext cx="1590576" cy="898674"/>
          </a:xfrm>
          <a:prstGeom prst="rect">
            <a:avLst/>
          </a:prstGeom>
        </p:spPr>
      </p:pic>
      <p:pic>
        <p:nvPicPr>
          <p:cNvPr id="11" name="Content Placeholder 5" descr="A close-up of a logo&#10;&#10;Description automatically generated with medium confidence">
            <a:extLst>
              <a:ext uri="{FF2B5EF4-FFF2-40B4-BE49-F238E27FC236}">
                <a16:creationId xmlns:a16="http://schemas.microsoft.com/office/drawing/2014/main" id="{7939E734-329F-43D0-7779-07F21C35921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504590" y="888508"/>
            <a:ext cx="1590576" cy="1278011"/>
          </a:xfrm>
          <a:prstGeom prst="rect">
            <a:avLst/>
          </a:prstGeom>
        </p:spPr>
      </p:pic>
      <p:pic>
        <p:nvPicPr>
          <p:cNvPr id="8" name="Picture 7">
            <a:extLst>
              <a:ext uri="{FF2B5EF4-FFF2-40B4-BE49-F238E27FC236}">
                <a16:creationId xmlns:a16="http://schemas.microsoft.com/office/drawing/2014/main" id="{4EC72385-F1C4-2252-DB53-570004DB3684}"/>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7211131" y="1973920"/>
            <a:ext cx="1590576" cy="1176536"/>
          </a:xfrm>
          <a:prstGeom prst="rect">
            <a:avLst/>
          </a:prstGeom>
        </p:spPr>
      </p:pic>
      <p:pic>
        <p:nvPicPr>
          <p:cNvPr id="18" name="Picture 17">
            <a:extLst>
              <a:ext uri="{FF2B5EF4-FFF2-40B4-BE49-F238E27FC236}">
                <a16:creationId xmlns:a16="http://schemas.microsoft.com/office/drawing/2014/main" id="{4F1241E5-357E-E969-BD4A-510ED2E13F2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397478" y="2104210"/>
            <a:ext cx="2031484" cy="2234428"/>
          </a:xfrm>
          <a:prstGeom prst="rect">
            <a:avLst/>
          </a:prstGeom>
        </p:spPr>
      </p:pic>
      <p:pic>
        <p:nvPicPr>
          <p:cNvPr id="42" name="Picture 41">
            <a:extLst>
              <a:ext uri="{FF2B5EF4-FFF2-40B4-BE49-F238E27FC236}">
                <a16:creationId xmlns:a16="http://schemas.microsoft.com/office/drawing/2014/main" id="{01CDDE23-1210-2E30-098F-68933AA82CA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211131" y="3291102"/>
            <a:ext cx="1734549" cy="2192771"/>
          </a:xfrm>
          <a:prstGeom prst="rect">
            <a:avLst/>
          </a:prstGeom>
        </p:spPr>
      </p:pic>
      <p:pic>
        <p:nvPicPr>
          <p:cNvPr id="48" name="Picture 47" descr="A pile of white containers&#10;&#10;Description automatically generated">
            <a:extLst>
              <a:ext uri="{FF2B5EF4-FFF2-40B4-BE49-F238E27FC236}">
                <a16:creationId xmlns:a16="http://schemas.microsoft.com/office/drawing/2014/main" id="{C4A21DFD-67BD-579A-BFB8-F46F0A888C4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999368" y="4753798"/>
            <a:ext cx="2721077" cy="1204013"/>
          </a:xfrm>
          <a:prstGeom prst="rect">
            <a:avLst/>
          </a:prstGeom>
        </p:spPr>
      </p:pic>
    </p:spTree>
    <p:extLst>
      <p:ext uri="{BB962C8B-B14F-4D97-AF65-F5344CB8AC3E}">
        <p14:creationId xmlns:p14="http://schemas.microsoft.com/office/powerpoint/2010/main" val="391264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0BC13EA-61B1-4E88-A6C7-806C315F20C2}"/>
              </a:ext>
            </a:extLst>
          </p:cNvPr>
          <p:cNvGraphicFramePr>
            <a:graphicFrameLocks noChangeAspect="1"/>
          </p:cNvGraphicFramePr>
          <p:nvPr>
            <p:custDataLst>
              <p:tags r:id="rId1"/>
            </p:custDataLst>
          </p:nvPr>
        </p:nvGraphicFramePr>
        <p:xfrm>
          <a:off x="1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7" name="Object 6" hidden="1">
                        <a:extLst>
                          <a:ext uri="{FF2B5EF4-FFF2-40B4-BE49-F238E27FC236}">
                            <a16:creationId xmlns:a16="http://schemas.microsoft.com/office/drawing/2014/main" id="{A0BC13EA-61B1-4E88-A6C7-806C315F20C2}"/>
                          </a:ext>
                        </a:extLst>
                      </p:cNvPr>
                      <p:cNvPicPr/>
                      <p:nvPr/>
                    </p:nvPicPr>
                    <p:blipFill>
                      <a:blip r:embed="rId5"/>
                      <a:stretch>
                        <a:fillRect/>
                      </a:stretch>
                    </p:blipFill>
                    <p:spPr>
                      <a:xfrm>
                        <a:off x="1192" y="858442"/>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F8DF01-A9AB-7348-8B52-89AAF290D0D4}"/>
              </a:ext>
            </a:extLst>
          </p:cNvPr>
          <p:cNvSpPr>
            <a:spLocks noGrp="1"/>
          </p:cNvSpPr>
          <p:nvPr>
            <p:ph type="title"/>
          </p:nvPr>
        </p:nvSpPr>
        <p:spPr>
          <a:xfrm>
            <a:off x="203557" y="1588411"/>
            <a:ext cx="8940450" cy="1187167"/>
          </a:xfrm>
        </p:spPr>
        <p:txBody>
          <a:bodyPr vert="horz" anchor="ctr">
            <a:normAutofit/>
          </a:bodyPr>
          <a:lstStyle/>
          <a:p>
            <a:pPr algn="l"/>
            <a:r>
              <a:rPr lang="en-US" dirty="0">
                <a:latin typeface="+mn-lt"/>
              </a:rPr>
              <a:t>Candidate search for State Program Coordinator</a:t>
            </a:r>
            <a:endParaRPr lang="en-US" b="1" dirty="0">
              <a:latin typeface="+mn-lt"/>
            </a:endParaRPr>
          </a:p>
        </p:txBody>
      </p:sp>
      <p:sp>
        <p:nvSpPr>
          <p:cNvPr id="4" name="Rectangle 2">
            <a:extLst>
              <a:ext uri="{FF2B5EF4-FFF2-40B4-BE49-F238E27FC236}">
                <a16:creationId xmlns:a16="http://schemas.microsoft.com/office/drawing/2014/main" id="{998BECCE-D2A6-E24A-8A2E-A4FC068DC5A6}"/>
              </a:ext>
            </a:extLst>
          </p:cNvPr>
          <p:cNvSpPr>
            <a:spLocks noChangeArrowheads="1"/>
          </p:cNvSpPr>
          <p:nvPr/>
        </p:nvSpPr>
        <p:spPr bwMode="auto">
          <a:xfrm>
            <a:off x="372624" y="4249306"/>
            <a:ext cx="118829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9" tIns="34290" rIns="68579" bIns="34290" numCol="1" anchor="ctr" anchorCtr="0" compatLnSpc="1">
            <a:prstTxWarp prst="textNoShape">
              <a:avLst/>
            </a:prstTxWarp>
            <a:spAutoFit/>
          </a:bodyPr>
          <a:lstStyle/>
          <a:p>
            <a:pPr>
              <a:defRPr/>
            </a:pPr>
            <a:endParaRPr lang="en-US">
              <a:solidFill>
                <a:prstClr val="black"/>
              </a:solidFill>
              <a:latin typeface="Calibri" panose="020F0502020204030204"/>
            </a:endParaRPr>
          </a:p>
        </p:txBody>
      </p:sp>
      <p:pic>
        <p:nvPicPr>
          <p:cNvPr id="8" name="Picture 7">
            <a:extLst>
              <a:ext uri="{FF2B5EF4-FFF2-40B4-BE49-F238E27FC236}">
                <a16:creationId xmlns:a16="http://schemas.microsoft.com/office/drawing/2014/main" id="{F081D840-07EC-E58F-BC91-C476E2AB558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39787" y="2416925"/>
            <a:ext cx="3164556" cy="1930380"/>
          </a:xfrm>
          <a:prstGeom prst="rect">
            <a:avLst/>
          </a:prstGeom>
        </p:spPr>
      </p:pic>
      <p:sp>
        <p:nvSpPr>
          <p:cNvPr id="6" name="TextBox 5">
            <a:extLst>
              <a:ext uri="{FF2B5EF4-FFF2-40B4-BE49-F238E27FC236}">
                <a16:creationId xmlns:a16="http://schemas.microsoft.com/office/drawing/2014/main" id="{7C80B88B-BEDB-A130-B1B6-0184572FC0F0}"/>
              </a:ext>
            </a:extLst>
          </p:cNvPr>
          <p:cNvSpPr txBox="1"/>
          <p:nvPr/>
        </p:nvSpPr>
        <p:spPr>
          <a:xfrm>
            <a:off x="3163250" y="4315189"/>
            <a:ext cx="2875072" cy="560538"/>
          </a:xfrm>
          <a:prstGeom prst="rect">
            <a:avLst/>
          </a:prstGeom>
          <a:noFill/>
        </p:spPr>
        <p:txBody>
          <a:bodyPr wrap="square" rtlCol="0">
            <a:spAutoFit/>
          </a:bodyPr>
          <a:lstStyle/>
          <a:p>
            <a:r>
              <a:rPr lang="en-US" sz="1014" dirty="0"/>
              <a:t>	Timeline:</a:t>
            </a:r>
          </a:p>
          <a:p>
            <a:r>
              <a:rPr lang="en-US" sz="1014" dirty="0"/>
              <a:t>Interviews through December</a:t>
            </a:r>
          </a:p>
          <a:p>
            <a:r>
              <a:rPr lang="en-US" sz="1014" dirty="0"/>
              <a:t>        Hire in January 2025</a:t>
            </a:r>
          </a:p>
        </p:txBody>
      </p:sp>
    </p:spTree>
    <p:extLst>
      <p:ext uri="{BB962C8B-B14F-4D97-AF65-F5344CB8AC3E}">
        <p14:creationId xmlns:p14="http://schemas.microsoft.com/office/powerpoint/2010/main" val="394125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0573-D1FE-F22B-262D-4A2C0C9BF36F}"/>
              </a:ext>
            </a:extLst>
          </p:cNvPr>
          <p:cNvSpPr>
            <a:spLocks noGrp="1"/>
          </p:cNvSpPr>
          <p:nvPr>
            <p:ph type="title"/>
          </p:nvPr>
        </p:nvSpPr>
        <p:spPr/>
        <p:txBody>
          <a:bodyPr/>
          <a:lstStyle/>
          <a:p>
            <a:r>
              <a:rPr lang="en-US" dirty="0"/>
              <a:t>Participating Producers </a:t>
            </a:r>
          </a:p>
        </p:txBody>
      </p:sp>
      <p:sp>
        <p:nvSpPr>
          <p:cNvPr id="3" name="Content Placeholder 2">
            <a:extLst>
              <a:ext uri="{FF2B5EF4-FFF2-40B4-BE49-F238E27FC236}">
                <a16:creationId xmlns:a16="http://schemas.microsoft.com/office/drawing/2014/main" id="{5671AD13-5F9E-598F-5735-BA352DE904D0}"/>
              </a:ext>
            </a:extLst>
          </p:cNvPr>
          <p:cNvSpPr>
            <a:spLocks noGrp="1"/>
          </p:cNvSpPr>
          <p:nvPr>
            <p:ph idx="1"/>
          </p:nvPr>
        </p:nvSpPr>
        <p:spPr>
          <a:xfrm>
            <a:off x="438550" y="2536048"/>
            <a:ext cx="7886699" cy="3250513"/>
          </a:xfrm>
        </p:spPr>
        <p:txBody>
          <a:bodyPr>
            <a:normAutofit fontScale="92500" lnSpcReduction="20000"/>
          </a:bodyPr>
          <a:lstStyle/>
          <a:p>
            <a:pPr marL="0" indent="0">
              <a:buNone/>
            </a:pPr>
            <a:endParaRPr lang="en-US" sz="1500" dirty="0"/>
          </a:p>
          <a:p>
            <a:pPr marL="0" indent="0">
              <a:buNone/>
            </a:pPr>
            <a:r>
              <a:rPr lang="en-US" sz="1500" dirty="0"/>
              <a:t>The list below includes producers participating in The Cylinder Collective as of October 21, 2024.</a:t>
            </a:r>
          </a:p>
          <a:p>
            <a:pPr marL="385738" indent="-385738">
              <a:buFont typeface="+mj-lt"/>
              <a:buAutoNum type="arabicPeriod"/>
            </a:pPr>
            <a:r>
              <a:rPr lang="en-US" sz="1425" dirty="0"/>
              <a:t>Worthington Industries Inc.</a:t>
            </a:r>
          </a:p>
          <a:p>
            <a:pPr marL="385738" indent="-385738">
              <a:buFont typeface="+mj-lt"/>
              <a:buAutoNum type="arabicPeriod"/>
            </a:pPr>
            <a:r>
              <a:rPr lang="en-US" sz="1425" dirty="0"/>
              <a:t>Johnson Outdoors Inc.</a:t>
            </a:r>
          </a:p>
          <a:p>
            <a:pPr marL="385738" indent="-385738">
              <a:buFont typeface="+mj-lt"/>
              <a:buAutoNum type="arabicPeriod"/>
            </a:pPr>
            <a:r>
              <a:rPr lang="en-US" sz="1425" dirty="0"/>
              <a:t>YSN Imports LLC dba Flame King</a:t>
            </a:r>
          </a:p>
          <a:p>
            <a:pPr marL="385738" indent="-385738">
              <a:buFont typeface="+mj-lt"/>
              <a:buAutoNum type="arabicPeriod"/>
            </a:pPr>
            <a:r>
              <a:rPr lang="en-US" sz="1425" dirty="0"/>
              <a:t>GSI Outdoors, LLC</a:t>
            </a:r>
          </a:p>
          <a:p>
            <a:pPr marL="385738" indent="-385738">
              <a:buFont typeface="+mj-lt"/>
              <a:buAutoNum type="arabicPeriod"/>
            </a:pPr>
            <a:r>
              <a:rPr lang="en-US" sz="1425" dirty="0"/>
              <a:t>Manchester Tank &amp; Equipment Co.</a:t>
            </a:r>
          </a:p>
          <a:p>
            <a:pPr marL="385738" indent="-385738">
              <a:buFont typeface="+mj-lt"/>
              <a:buAutoNum type="arabicPeriod"/>
            </a:pPr>
            <a:r>
              <a:rPr lang="en-US" sz="1425" dirty="0"/>
              <a:t>The Coleman Company, Inc.</a:t>
            </a:r>
            <a:endParaRPr lang="en-US" sz="1500" dirty="0"/>
          </a:p>
          <a:p>
            <a:pPr marL="0" indent="0">
              <a:spcAft>
                <a:spcPts val="900"/>
              </a:spcAft>
              <a:buNone/>
            </a:pPr>
            <a:r>
              <a:rPr lang="en-US" sz="1500" dirty="0"/>
              <a:t>Representation by The Cylinder Collective is open to all pressurized cylinder producers.</a:t>
            </a:r>
          </a:p>
          <a:p>
            <a:pPr marL="0" indent="0">
              <a:spcAft>
                <a:spcPts val="900"/>
              </a:spcAft>
              <a:buNone/>
            </a:pPr>
            <a:r>
              <a:rPr lang="en-US" sz="1500" dirty="0"/>
              <a:t>Two other program plans from Sodastream and Propane Gas Association of New England (PGANE) were approved by CT DEEP. The Cylinder Collective plans to collaborate with the other gas cylinder programs.</a:t>
            </a:r>
          </a:p>
          <a:p>
            <a:pPr marL="0" indent="0">
              <a:buNone/>
            </a:pPr>
            <a:endParaRPr lang="en-US" sz="1500" dirty="0"/>
          </a:p>
        </p:txBody>
      </p:sp>
      <p:sp>
        <p:nvSpPr>
          <p:cNvPr id="4" name="Slide Number Placeholder 3">
            <a:extLst>
              <a:ext uri="{FF2B5EF4-FFF2-40B4-BE49-F238E27FC236}">
                <a16:creationId xmlns:a16="http://schemas.microsoft.com/office/drawing/2014/main" id="{AF575A33-EA27-4140-C14B-6CF662DA3629}"/>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8" name="TextBox 7">
            <a:extLst>
              <a:ext uri="{FF2B5EF4-FFF2-40B4-BE49-F238E27FC236}">
                <a16:creationId xmlns:a16="http://schemas.microsoft.com/office/drawing/2014/main" id="{03021DBA-2891-3061-2C54-0BCD8F01298C}"/>
              </a:ext>
            </a:extLst>
          </p:cNvPr>
          <p:cNvSpPr txBox="1"/>
          <p:nvPr/>
        </p:nvSpPr>
        <p:spPr>
          <a:xfrm>
            <a:off x="3539620" y="3121126"/>
            <a:ext cx="3937819" cy="1704121"/>
          </a:xfrm>
          <a:prstGeom prst="rect">
            <a:avLst/>
          </a:prstGeom>
          <a:noFill/>
        </p:spPr>
        <p:txBody>
          <a:bodyPr wrap="square" rtlCol="0">
            <a:spAutoFit/>
          </a:bodyPr>
          <a:lstStyle/>
          <a:p>
            <a:pPr>
              <a:lnSpc>
                <a:spcPct val="90000"/>
              </a:lnSpc>
              <a:spcBef>
                <a:spcPts val="900"/>
              </a:spcBef>
            </a:pPr>
            <a:r>
              <a:rPr lang="en-US" sz="1014" dirty="0"/>
              <a:t>7. Unique Industries, Inc.</a:t>
            </a:r>
          </a:p>
          <a:p>
            <a:pPr>
              <a:lnSpc>
                <a:spcPct val="90000"/>
              </a:lnSpc>
              <a:spcBef>
                <a:spcPts val="900"/>
              </a:spcBef>
            </a:pPr>
            <a:r>
              <a:rPr lang="en-US" sz="1014" dirty="0"/>
              <a:t>8. Liberty Mountain Sports LLC</a:t>
            </a:r>
          </a:p>
          <a:p>
            <a:pPr>
              <a:lnSpc>
                <a:spcPct val="90000"/>
              </a:lnSpc>
              <a:spcBef>
                <a:spcPts val="900"/>
              </a:spcBef>
            </a:pPr>
            <a:r>
              <a:rPr lang="en-US" sz="1014" dirty="0"/>
              <a:t>9. Cascade Designs, Inc.</a:t>
            </a:r>
          </a:p>
          <a:p>
            <a:pPr>
              <a:lnSpc>
                <a:spcPct val="90000"/>
              </a:lnSpc>
              <a:spcBef>
                <a:spcPts val="900"/>
              </a:spcBef>
            </a:pPr>
            <a:r>
              <a:rPr lang="en-US" sz="1014" dirty="0"/>
              <a:t>10. BSD Trade LLC (Jo Chef)</a:t>
            </a:r>
          </a:p>
          <a:p>
            <a:pPr>
              <a:lnSpc>
                <a:spcPct val="90000"/>
              </a:lnSpc>
              <a:spcBef>
                <a:spcPts val="900"/>
              </a:spcBef>
            </a:pPr>
            <a:r>
              <a:rPr lang="en-US" sz="1014" dirty="0"/>
              <a:t>11. Snow Peak USA</a:t>
            </a:r>
          </a:p>
          <a:p>
            <a:pPr>
              <a:lnSpc>
                <a:spcPct val="90000"/>
              </a:lnSpc>
              <a:spcBef>
                <a:spcPts val="525"/>
              </a:spcBef>
            </a:pPr>
            <a:r>
              <a:rPr lang="en-US" sz="1014" dirty="0"/>
              <a:t>12. Sterno Group </a:t>
            </a:r>
          </a:p>
          <a:p>
            <a:pPr>
              <a:lnSpc>
                <a:spcPct val="90000"/>
              </a:lnSpc>
              <a:spcBef>
                <a:spcPts val="750"/>
              </a:spcBef>
            </a:pPr>
            <a:endParaRPr lang="en-US" sz="1014" dirty="0"/>
          </a:p>
        </p:txBody>
      </p:sp>
      <p:pic>
        <p:nvPicPr>
          <p:cNvPr id="9" name="Picture 8" descr="A logo for a recycling program&#10;&#10;Description automatically generated with low confidence">
            <a:extLst>
              <a:ext uri="{FF2B5EF4-FFF2-40B4-BE49-F238E27FC236}">
                <a16:creationId xmlns:a16="http://schemas.microsoft.com/office/drawing/2014/main" id="{EF6314DC-2315-32A2-6745-1C9D5258F04F}"/>
              </a:ext>
            </a:extLst>
          </p:cNvPr>
          <p:cNvPicPr>
            <a:picLocks noChangeAspect="1"/>
          </p:cNvPicPr>
          <p:nvPr/>
        </p:nvPicPr>
        <p:blipFill>
          <a:blip r:embed="rId2"/>
          <a:stretch>
            <a:fillRect/>
          </a:stretch>
        </p:blipFill>
        <p:spPr>
          <a:xfrm>
            <a:off x="6372780" y="1019299"/>
            <a:ext cx="1737206" cy="981559"/>
          </a:xfrm>
          <a:prstGeom prst="rect">
            <a:avLst/>
          </a:prstGeom>
        </p:spPr>
      </p:pic>
      <p:sp>
        <p:nvSpPr>
          <p:cNvPr id="5" name="TextBox 4">
            <a:extLst>
              <a:ext uri="{FF2B5EF4-FFF2-40B4-BE49-F238E27FC236}">
                <a16:creationId xmlns:a16="http://schemas.microsoft.com/office/drawing/2014/main" id="{A8DF3A98-40F0-4F02-692E-7710F342C479}"/>
              </a:ext>
            </a:extLst>
          </p:cNvPr>
          <p:cNvSpPr txBox="1"/>
          <p:nvPr/>
        </p:nvSpPr>
        <p:spPr>
          <a:xfrm>
            <a:off x="5" y="2073416"/>
            <a:ext cx="9144000" cy="715581"/>
          </a:xfrm>
          <a:prstGeom prst="rect">
            <a:avLst/>
          </a:prstGeom>
          <a:noFill/>
        </p:spPr>
        <p:txBody>
          <a:bodyPr wrap="square" rtlCol="0">
            <a:spAutoFit/>
          </a:bodyPr>
          <a:lstStyle/>
          <a:p>
            <a:r>
              <a:rPr lang="en-US" dirty="0">
                <a:latin typeface="Aptos" panose="020B0004020202020204" pitchFamily="34" charset="0"/>
                <a:ea typeface="Aptos" panose="020B0004020202020204" pitchFamily="34" charset="0"/>
                <a:cs typeface="Aptos" panose="020B0004020202020204" pitchFamily="34" charset="0"/>
              </a:rPr>
              <a:t>Connecticut’s extended producer responsibility (EPR) law for gas cylinders </a:t>
            </a:r>
            <a:r>
              <a:rPr lang="en-US" u="sng" dirty="0">
                <a:solidFill>
                  <a:srgbClr val="467886"/>
                </a:solidFill>
                <a:latin typeface="Aptos" panose="020B0004020202020204" pitchFamily="34" charset="0"/>
                <a:ea typeface="Aptos" panose="020B0004020202020204" pitchFamily="34" charset="0"/>
                <a:cs typeface="Aptos" panose="020B0004020202020204" pitchFamily="34" charset="0"/>
                <a:hlinkClick r:id="rId3"/>
              </a:rPr>
              <a:t>CT Public Act 22-27</a:t>
            </a:r>
            <a:r>
              <a:rPr lang="en-US" dirty="0">
                <a:latin typeface="Aptos" panose="020B0004020202020204" pitchFamily="34" charset="0"/>
                <a:ea typeface="Aptos" panose="020B0004020202020204" pitchFamily="34" charset="0"/>
                <a:cs typeface="Aptos" panose="020B0004020202020204" pitchFamily="34" charset="0"/>
              </a:rPr>
              <a:t> and the amendments passed into law by </a:t>
            </a:r>
            <a:r>
              <a:rPr lang="en-US" u="sng" dirty="0">
                <a:solidFill>
                  <a:srgbClr val="467886"/>
                </a:solidFill>
                <a:latin typeface="Aptos" panose="020B0004020202020204" pitchFamily="34" charset="0"/>
                <a:ea typeface="Aptos" panose="020B0004020202020204" pitchFamily="34" charset="0"/>
                <a:cs typeface="Aptos" panose="020B0004020202020204" pitchFamily="34" charset="0"/>
                <a:hlinkClick r:id="rId4"/>
              </a:rPr>
              <a:t>CT Public Act 24-133</a:t>
            </a:r>
            <a:r>
              <a:rPr lang="en-US" u="sng" dirty="0">
                <a:solidFill>
                  <a:srgbClr val="467886"/>
                </a:solidFill>
                <a:latin typeface="Aptos" panose="020B0004020202020204" pitchFamily="34" charset="0"/>
                <a:ea typeface="Aptos" panose="020B0004020202020204" pitchFamily="34" charset="0"/>
                <a:cs typeface="Aptos" panose="020B0004020202020204" pitchFamily="34" charset="0"/>
              </a:rPr>
              <a:t> </a:t>
            </a:r>
            <a:r>
              <a:rPr lang="en-US" dirty="0">
                <a:solidFill>
                  <a:schemeClr val="tx2">
                    <a:lumMod val="50000"/>
                  </a:schemeClr>
                </a:solidFill>
                <a:latin typeface="Aptos" panose="020B0004020202020204" pitchFamily="34" charset="0"/>
                <a:ea typeface="Aptos" panose="020B0004020202020204" pitchFamily="34" charset="0"/>
                <a:cs typeface="Aptos" panose="020B0004020202020204" pitchFamily="34" charset="0"/>
              </a:rPr>
              <a:t>required producers to join an approved cylinder stewardship program by </a:t>
            </a:r>
          </a:p>
          <a:p>
            <a:r>
              <a:rPr lang="en-US" dirty="0">
                <a:solidFill>
                  <a:schemeClr val="tx2">
                    <a:lumMod val="50000"/>
                  </a:schemeClr>
                </a:solidFill>
                <a:latin typeface="Aptos" panose="020B0004020202020204" pitchFamily="34" charset="0"/>
                <a:ea typeface="Aptos" panose="020B0004020202020204" pitchFamily="34" charset="0"/>
                <a:cs typeface="Aptos" panose="020B0004020202020204" pitchFamily="34" charset="0"/>
              </a:rPr>
              <a:t>October 1, 2024</a:t>
            </a:r>
            <a:endParaRPr lang="en-US" sz="1014" dirty="0">
              <a:solidFill>
                <a:schemeClr val="tx2">
                  <a:lumMod val="50000"/>
                </a:schemeClr>
              </a:solidFill>
            </a:endParaRPr>
          </a:p>
        </p:txBody>
      </p:sp>
    </p:spTree>
    <p:extLst>
      <p:ext uri="{BB962C8B-B14F-4D97-AF65-F5344CB8AC3E}">
        <p14:creationId xmlns:p14="http://schemas.microsoft.com/office/powerpoint/2010/main" val="34003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FA96-247A-EFE9-9A40-576BA29ECA8D}"/>
              </a:ext>
            </a:extLst>
          </p:cNvPr>
          <p:cNvSpPr>
            <a:spLocks noGrp="1"/>
          </p:cNvSpPr>
          <p:nvPr>
            <p:ph type="title"/>
          </p:nvPr>
        </p:nvSpPr>
        <p:spPr/>
        <p:txBody>
          <a:bodyPr/>
          <a:lstStyle/>
          <a:p>
            <a:r>
              <a:rPr lang="en-US" b="1" dirty="0"/>
              <a:t>In Scope / Exclusions</a:t>
            </a:r>
          </a:p>
        </p:txBody>
      </p:sp>
      <p:sp>
        <p:nvSpPr>
          <p:cNvPr id="3" name="Content Placeholder 2">
            <a:extLst>
              <a:ext uri="{FF2B5EF4-FFF2-40B4-BE49-F238E27FC236}">
                <a16:creationId xmlns:a16="http://schemas.microsoft.com/office/drawing/2014/main" id="{32BD1873-1EF9-1AD6-2AA1-7ED40E1CBCAA}"/>
              </a:ext>
            </a:extLst>
          </p:cNvPr>
          <p:cNvSpPr>
            <a:spLocks noGrp="1"/>
          </p:cNvSpPr>
          <p:nvPr>
            <p:ph idx="1"/>
          </p:nvPr>
        </p:nvSpPr>
        <p:spPr>
          <a:xfrm>
            <a:off x="628650" y="2226475"/>
            <a:ext cx="4403209" cy="3263504"/>
          </a:xfrm>
        </p:spPr>
        <p:txBody>
          <a:bodyPr>
            <a:normAutofit/>
          </a:bodyPr>
          <a:lstStyle/>
          <a:p>
            <a:r>
              <a:rPr lang="en-CA" sz="1350" b="1" dirty="0"/>
              <a:t>In Scope:</a:t>
            </a:r>
          </a:p>
          <a:p>
            <a:pPr marL="557178" lvl="2" indent="-214299">
              <a:spcBef>
                <a:spcPts val="750"/>
              </a:spcBef>
              <a:buFont typeface="Courier New" panose="02070309020205020404" pitchFamily="49" charset="0"/>
              <a:buChar char="o"/>
            </a:pPr>
            <a:r>
              <a:rPr lang="en-CA" sz="1350" dirty="0"/>
              <a:t>all refillable and non-refillable types of designated cylinders (with a water capacity between 0.5-50lbs) that participating producers supply into Connecticut</a:t>
            </a:r>
          </a:p>
          <a:p>
            <a:r>
              <a:rPr lang="en-CA" sz="1350" dirty="0"/>
              <a:t>Plan will adjust if new members subscribe (e.g., refillable and non-refillable CO</a:t>
            </a:r>
            <a:r>
              <a:rPr lang="en-CA" sz="1350" baseline="-25000" dirty="0"/>
              <a:t>2</a:t>
            </a:r>
            <a:r>
              <a:rPr lang="en-CA" sz="1350" dirty="0"/>
              <a:t> cylinders)</a:t>
            </a:r>
          </a:p>
          <a:p>
            <a:r>
              <a:rPr lang="en-CA" sz="1350" b="1" dirty="0"/>
              <a:t>Exclusions:</a:t>
            </a:r>
          </a:p>
          <a:p>
            <a:pPr marL="557178" lvl="2" indent="-214299">
              <a:spcBef>
                <a:spcPts val="750"/>
              </a:spcBef>
              <a:buFont typeface="Courier New" panose="02070309020205020404" pitchFamily="49" charset="0"/>
              <a:buChar char="o"/>
            </a:pPr>
            <a:r>
              <a:rPr lang="en-CA" sz="1350" dirty="0"/>
              <a:t>Supplied to industrial, commercial and institutional consumers and pressurized cylinders</a:t>
            </a:r>
          </a:p>
          <a:p>
            <a:pPr marL="557178" lvl="2" indent="-214299">
              <a:spcBef>
                <a:spcPts val="750"/>
              </a:spcBef>
              <a:buFont typeface="Courier New" panose="02070309020205020404" pitchFamily="49" charset="0"/>
              <a:buChar char="o"/>
            </a:pPr>
            <a:r>
              <a:rPr lang="en-CA" sz="1350" dirty="0"/>
              <a:t>Containing oxygen, refrigerants, acetylene, hydrogen, ethylene and foam adhesives </a:t>
            </a:r>
          </a:p>
          <a:p>
            <a:pPr marL="557178" lvl="2" indent="-214299">
              <a:spcBef>
                <a:spcPts val="750"/>
              </a:spcBef>
              <a:buFont typeface="Courier New" panose="02070309020205020404" pitchFamily="49" charset="0"/>
              <a:buChar char="o"/>
            </a:pPr>
            <a:r>
              <a:rPr lang="en-CA" sz="1350" dirty="0"/>
              <a:t>Fire extinguishers</a:t>
            </a:r>
          </a:p>
          <a:p>
            <a:pPr marL="557178" lvl="2" indent="-214299">
              <a:spcBef>
                <a:spcPts val="750"/>
              </a:spcBef>
              <a:buFont typeface="Courier New" panose="02070309020205020404" pitchFamily="49" charset="0"/>
              <a:buChar char="o"/>
            </a:pPr>
            <a:r>
              <a:rPr lang="en-CA" sz="1350" dirty="0"/>
              <a:t>Water capacity of under 0.5 lbs or over 50 lbs</a:t>
            </a:r>
          </a:p>
          <a:p>
            <a:endParaRPr lang="en-US" dirty="0"/>
          </a:p>
        </p:txBody>
      </p:sp>
      <p:sp>
        <p:nvSpPr>
          <p:cNvPr id="4" name="Slide Number Placeholder 3">
            <a:extLst>
              <a:ext uri="{FF2B5EF4-FFF2-40B4-BE49-F238E27FC236}">
                <a16:creationId xmlns:a16="http://schemas.microsoft.com/office/drawing/2014/main" id="{48AA2A94-11E6-D2BA-C589-93502CEAFEB6}"/>
              </a:ext>
            </a:extLst>
          </p:cNvPr>
          <p:cNvSpPr>
            <a:spLocks noGrp="1"/>
          </p:cNvSpPr>
          <p:nvPr>
            <p:ph type="sldNum" sz="quarter" idx="12"/>
          </p:nvPr>
        </p:nvSpPr>
        <p:spPr/>
        <p:txBody>
          <a:bodyPr/>
          <a:lstStyle/>
          <a:p>
            <a:fld id="{4FAB73BC-B049-4115-A692-8D63A059BFB8}" type="slidenum">
              <a:rPr lang="en-US" smtClean="0"/>
              <a:t>6</a:t>
            </a:fld>
            <a:endParaRPr lang="en-US" dirty="0"/>
          </a:p>
        </p:txBody>
      </p:sp>
      <p:graphicFrame>
        <p:nvGraphicFramePr>
          <p:cNvPr id="5" name="Table 10">
            <a:extLst>
              <a:ext uri="{FF2B5EF4-FFF2-40B4-BE49-F238E27FC236}">
                <a16:creationId xmlns:a16="http://schemas.microsoft.com/office/drawing/2014/main" id="{D8D14BBE-373F-FAC3-7862-57D587423588}"/>
              </a:ext>
            </a:extLst>
          </p:cNvPr>
          <p:cNvGraphicFramePr>
            <a:graphicFrameLocks noGrp="1"/>
          </p:cNvGraphicFramePr>
          <p:nvPr>
            <p:extLst>
              <p:ext uri="{D42A27DB-BD31-4B8C-83A1-F6EECF244321}">
                <p14:modId xmlns:p14="http://schemas.microsoft.com/office/powerpoint/2010/main" val="962112344"/>
              </p:ext>
            </p:extLst>
          </p:nvPr>
        </p:nvGraphicFramePr>
        <p:xfrm>
          <a:off x="7073589" y="1396805"/>
          <a:ext cx="1723688" cy="4233013"/>
        </p:xfrm>
        <a:graphic>
          <a:graphicData uri="http://schemas.openxmlformats.org/drawingml/2006/table">
            <a:tbl>
              <a:tblPr firstRow="1" bandRow="1">
                <a:tableStyleId>{912C8C85-51F0-491E-9774-3900AFEF0FD7}</a:tableStyleId>
              </a:tblPr>
              <a:tblGrid>
                <a:gridCol w="1723688">
                  <a:extLst>
                    <a:ext uri="{9D8B030D-6E8A-4147-A177-3AD203B41FA5}">
                      <a16:colId xmlns:a16="http://schemas.microsoft.com/office/drawing/2014/main" val="2519904784"/>
                    </a:ext>
                  </a:extLst>
                </a:gridCol>
              </a:tblGrid>
              <a:tr h="285056">
                <a:tc>
                  <a:txBody>
                    <a:bodyPr/>
                    <a:lstStyle/>
                    <a:p>
                      <a:r>
                        <a:rPr lang="en-US" sz="900" dirty="0"/>
                        <a:t>Types of Cylinders </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600489"/>
                  </a:ext>
                </a:extLst>
              </a:tr>
              <a:tr h="285056">
                <a:tc>
                  <a:txBody>
                    <a:bodyPr/>
                    <a:lstStyle/>
                    <a:p>
                      <a:r>
                        <a:rPr lang="en-US" sz="900" dirty="0"/>
                        <a:t>Non-Refillable </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9399161"/>
                  </a:ext>
                </a:extLst>
              </a:tr>
              <a:tr h="465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16 oz Propane</a:t>
                      </a:r>
                      <a:endParaRPr lang="en-CA" sz="1400" kern="1200" dirty="0">
                        <a:solidFill>
                          <a:schemeClr val="tx1"/>
                        </a:solidFill>
                        <a:effectLst/>
                        <a:latin typeface="+mn-lt"/>
                        <a:ea typeface="+mn-ea"/>
                        <a:cs typeface="+mn-cs"/>
                      </a:endParaRP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80860"/>
                  </a:ext>
                </a:extLst>
              </a:tr>
              <a:tr h="712642">
                <a:tc>
                  <a:txBody>
                    <a:bodyPr/>
                    <a:lstStyle/>
                    <a:p>
                      <a:r>
                        <a:rPr lang="en-US" sz="900" dirty="0"/>
                        <a:t>14 oz Fuel Torches (Propane, MAPP)</a:t>
                      </a:r>
                    </a:p>
                    <a:p>
                      <a:endParaRPr lang="en-US" sz="900" dirty="0"/>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4307142"/>
                  </a:ext>
                </a:extLst>
              </a:tr>
              <a:tr h="498849">
                <a:tc>
                  <a:txBody>
                    <a:bodyPr/>
                    <a:lstStyle/>
                    <a:p>
                      <a:r>
                        <a:rPr lang="en-US" sz="900" dirty="0"/>
                        <a:t>Helium</a:t>
                      </a:r>
                    </a:p>
                    <a:p>
                      <a:endParaRPr lang="en-US" sz="900" dirty="0"/>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071052"/>
                  </a:ext>
                </a:extLst>
              </a:tr>
              <a:tr h="659759">
                <a:tc>
                  <a:txBody>
                    <a:bodyPr/>
                    <a:lstStyle/>
                    <a:p>
                      <a:r>
                        <a:rPr lang="en-US" sz="900" dirty="0"/>
                        <a:t>4 – 16 oz Isobutane</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6249654"/>
                  </a:ext>
                </a:extLst>
              </a:tr>
              <a:tr h="497192">
                <a:tc>
                  <a:txBody>
                    <a:bodyPr/>
                    <a:lstStyle/>
                    <a:p>
                      <a:r>
                        <a:rPr lang="en-US" sz="900" dirty="0"/>
                        <a:t>5 – 8 oz Butane</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55431"/>
                  </a:ext>
                </a:extLst>
              </a:tr>
              <a:tr h="297406">
                <a:tc>
                  <a:txBody>
                    <a:bodyPr/>
                    <a:lstStyle/>
                    <a:p>
                      <a:r>
                        <a:rPr lang="en-US" sz="900" dirty="0"/>
                        <a:t>Refillable</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07631303"/>
                  </a:ext>
                </a:extLst>
              </a:tr>
              <a:tr h="531495">
                <a:tc>
                  <a:txBody>
                    <a:bodyPr/>
                    <a:lstStyle/>
                    <a:p>
                      <a:r>
                        <a:rPr lang="en-US" sz="900" dirty="0"/>
                        <a:t>under 20lb propane    </a:t>
                      </a:r>
                    </a:p>
                    <a:p>
                      <a:r>
                        <a:rPr lang="en-US" sz="900" dirty="0"/>
                        <a:t>(20 lb. Tank collected by PGANE program)   </a:t>
                      </a:r>
                    </a:p>
                  </a:txBody>
                  <a:tcPr marL="68579" marR="6857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48447"/>
                  </a:ext>
                </a:extLst>
              </a:tr>
            </a:tbl>
          </a:graphicData>
        </a:graphic>
      </p:graphicFrame>
      <p:pic>
        <p:nvPicPr>
          <p:cNvPr id="6" name="Picture 5" descr="A picture containing text, kitchen appliance&#10;&#10;Description automatically generated">
            <a:extLst>
              <a:ext uri="{FF2B5EF4-FFF2-40B4-BE49-F238E27FC236}">
                <a16:creationId xmlns:a16="http://schemas.microsoft.com/office/drawing/2014/main" id="{63BBBA89-DFD2-9AB1-5272-9CA18E19D1F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49901" y="1396806"/>
            <a:ext cx="1723688" cy="4330108"/>
          </a:xfrm>
          <a:prstGeom prst="rect">
            <a:avLst/>
          </a:prstGeom>
        </p:spPr>
      </p:pic>
    </p:spTree>
    <p:extLst>
      <p:ext uri="{BB962C8B-B14F-4D97-AF65-F5344CB8AC3E}">
        <p14:creationId xmlns:p14="http://schemas.microsoft.com/office/powerpoint/2010/main" val="280279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093A-BD10-FE25-0DCF-4DAC504BAC3B}"/>
              </a:ext>
            </a:extLst>
          </p:cNvPr>
          <p:cNvSpPr>
            <a:spLocks noGrp="1"/>
          </p:cNvSpPr>
          <p:nvPr>
            <p:ph type="title"/>
          </p:nvPr>
        </p:nvSpPr>
        <p:spPr/>
        <p:txBody>
          <a:bodyPr/>
          <a:lstStyle/>
          <a:p>
            <a:r>
              <a:rPr lang="en-US" b="1" dirty="0"/>
              <a:t>Collection System</a:t>
            </a:r>
          </a:p>
        </p:txBody>
      </p:sp>
      <p:sp>
        <p:nvSpPr>
          <p:cNvPr id="3" name="Content Placeholder 2">
            <a:extLst>
              <a:ext uri="{FF2B5EF4-FFF2-40B4-BE49-F238E27FC236}">
                <a16:creationId xmlns:a16="http://schemas.microsoft.com/office/drawing/2014/main" id="{A238E7C5-F2CF-DCD0-E248-055C919D53B6}"/>
              </a:ext>
            </a:extLst>
          </p:cNvPr>
          <p:cNvSpPr>
            <a:spLocks noGrp="1"/>
          </p:cNvSpPr>
          <p:nvPr>
            <p:ph idx="1"/>
          </p:nvPr>
        </p:nvSpPr>
        <p:spPr>
          <a:xfrm>
            <a:off x="171464" y="2016192"/>
            <a:ext cx="5468218" cy="3882170"/>
          </a:xfrm>
        </p:spPr>
        <p:txBody>
          <a:bodyPr>
            <a:noAutofit/>
          </a:bodyPr>
          <a:lstStyle/>
          <a:p>
            <a:r>
              <a:rPr lang="en-CA" sz="1200" dirty="0"/>
              <a:t>Collection system will rely on various locations:</a:t>
            </a:r>
          </a:p>
          <a:p>
            <a:pPr lvl="1">
              <a:buFont typeface="Courier New" panose="02070309020205020404" pitchFamily="49" charset="0"/>
              <a:buChar char="o"/>
            </a:pPr>
            <a:r>
              <a:rPr lang="en-CA" sz="1200" dirty="0"/>
              <a:t>Municipal drop off sites/events </a:t>
            </a:r>
          </a:p>
          <a:p>
            <a:pPr lvl="1">
              <a:buFont typeface="Courier New" panose="02070309020205020404" pitchFamily="49" charset="0"/>
              <a:buChar char="o"/>
            </a:pPr>
            <a:r>
              <a:rPr lang="en-CA" sz="1200" dirty="0"/>
              <a:t>Transfer stations/recycling facilities </a:t>
            </a:r>
          </a:p>
          <a:p>
            <a:pPr lvl="1">
              <a:buFont typeface="Courier New" panose="02070309020205020404" pitchFamily="49" charset="0"/>
              <a:buChar char="o"/>
            </a:pPr>
            <a:r>
              <a:rPr lang="en-CA" sz="1200" dirty="0"/>
              <a:t>Campgrounds – public and private campgrounds</a:t>
            </a:r>
          </a:p>
          <a:p>
            <a:pPr lvl="1">
              <a:buFont typeface="Courier New" panose="02070309020205020404" pitchFamily="49" charset="0"/>
              <a:buChar char="o"/>
            </a:pPr>
            <a:r>
              <a:rPr lang="en-CA" sz="1200" dirty="0"/>
              <a:t>State parks – 12 state parks w/ overnight, 2 state forests w/ overnight </a:t>
            </a:r>
          </a:p>
          <a:p>
            <a:pPr lvl="1">
              <a:buFont typeface="Courier New" panose="02070309020205020404" pitchFamily="49" charset="0"/>
              <a:buChar char="o"/>
            </a:pPr>
            <a:r>
              <a:rPr lang="en-CA" sz="1200" dirty="0"/>
              <a:t>Possible future pilot at retail locations</a:t>
            </a:r>
          </a:p>
          <a:p>
            <a:r>
              <a:rPr lang="en-CA" sz="1200" dirty="0"/>
              <a:t>Where collection gaps exist, the program will explore options in those geographic areas </a:t>
            </a:r>
          </a:p>
          <a:p>
            <a:pPr marL="171439" lvl="1">
              <a:spcBef>
                <a:spcPts val="750"/>
              </a:spcBef>
            </a:pPr>
            <a:r>
              <a:rPr lang="en-CA" sz="1200" dirty="0"/>
              <a:t>Collection sites would be required to meet program operational standards</a:t>
            </a:r>
            <a:r>
              <a:rPr lang="en-US" sz="1200" dirty="0"/>
              <a:t>, </a:t>
            </a:r>
            <a:r>
              <a:rPr lang="en-CA" sz="1200" dirty="0"/>
              <a:t>e.g., </a:t>
            </a:r>
          </a:p>
          <a:p>
            <a:pPr lvl="1">
              <a:buFont typeface="Courier New" panose="02070309020205020404" pitchFamily="49" charset="0"/>
              <a:buChar char="o"/>
            </a:pPr>
            <a:r>
              <a:rPr lang="en-CA" sz="1200" dirty="0"/>
              <a:t>Compliance w/ reg. requirements for collection, handling &amp; staff training</a:t>
            </a:r>
          </a:p>
          <a:p>
            <a:pPr lvl="1">
              <a:buFont typeface="Courier New" panose="02070309020205020404" pitchFamily="49" charset="0"/>
              <a:buChar char="o"/>
            </a:pPr>
            <a:r>
              <a:rPr lang="en-CA" sz="1200" dirty="0"/>
              <a:t>Secure storage</a:t>
            </a:r>
          </a:p>
          <a:p>
            <a:pPr lvl="1">
              <a:buFont typeface="Courier New" panose="02070309020205020404" pitchFamily="49" charset="0"/>
              <a:buChar char="o"/>
            </a:pPr>
            <a:r>
              <a:rPr lang="en-CA" sz="1200" dirty="0"/>
              <a:t>Record keeping </a:t>
            </a:r>
          </a:p>
          <a:p>
            <a:pPr lvl="1">
              <a:buFont typeface="Courier New" panose="02070309020205020404" pitchFamily="49" charset="0"/>
              <a:buChar char="o"/>
            </a:pPr>
            <a:r>
              <a:rPr lang="en-CA" sz="1200" dirty="0"/>
              <a:t>No charge for residents to drop off cylinders</a:t>
            </a:r>
          </a:p>
          <a:p>
            <a:pPr marL="171439" lvl="1">
              <a:spcBef>
                <a:spcPts val="750"/>
              </a:spcBef>
              <a:spcAft>
                <a:spcPts val="450"/>
              </a:spcAft>
              <a:tabLst>
                <a:tab pos="342879" algn="l"/>
                <a:tab pos="1157215" algn="l"/>
                <a:tab pos="2058222" algn="l"/>
                <a:tab pos="2572540" algn="l"/>
              </a:tabLst>
            </a:pPr>
            <a:r>
              <a:rPr lang="en-US" sz="1200" dirty="0"/>
              <a:t>Collection services will be monitored to identify:</a:t>
            </a:r>
            <a:endParaRPr lang="en-CA" sz="1200" dirty="0"/>
          </a:p>
          <a:p>
            <a:pPr lvl="1">
              <a:lnSpc>
                <a:spcPct val="100000"/>
              </a:lnSpc>
              <a:spcBef>
                <a:spcPts val="0"/>
              </a:spcBef>
              <a:buFont typeface="Courier New" panose="02070309020205020404" pitchFamily="49" charset="0"/>
              <a:buChar char="o"/>
              <a:tabLst>
                <a:tab pos="342879" algn="l"/>
                <a:tab pos="1157215" algn="l"/>
                <a:tab pos="2058222" algn="l"/>
                <a:tab pos="2572540" algn="l"/>
              </a:tabLst>
            </a:pPr>
            <a:r>
              <a:rPr lang="en-US" sz="1200" dirty="0"/>
              <a:t>Best practices that could be adopted by other collection sites</a:t>
            </a:r>
            <a:endParaRPr lang="en-CA" sz="1200" dirty="0"/>
          </a:p>
          <a:p>
            <a:pPr lvl="1">
              <a:lnSpc>
                <a:spcPct val="100000"/>
              </a:lnSpc>
              <a:spcBef>
                <a:spcPts val="0"/>
              </a:spcBef>
              <a:buFont typeface="Courier New" panose="02070309020205020404" pitchFamily="49" charset="0"/>
              <a:buChar char="o"/>
              <a:tabLst>
                <a:tab pos="342879" algn="l"/>
                <a:tab pos="1157215" algn="l"/>
                <a:tab pos="2058222" algn="l"/>
                <a:tab pos="2572540" algn="l"/>
              </a:tabLst>
            </a:pPr>
            <a:r>
              <a:rPr lang="en-US" sz="1200" dirty="0"/>
              <a:t>Geographic areas that would benefit from additional collection service</a:t>
            </a:r>
          </a:p>
          <a:p>
            <a:pPr lvl="1">
              <a:lnSpc>
                <a:spcPct val="100000"/>
              </a:lnSpc>
              <a:spcBef>
                <a:spcPts val="0"/>
              </a:spcBef>
              <a:buFont typeface="Courier New" panose="02070309020205020404" pitchFamily="49" charset="0"/>
              <a:buChar char="o"/>
              <a:tabLst>
                <a:tab pos="342879" algn="l"/>
                <a:tab pos="1157215" algn="l"/>
                <a:tab pos="2058222" algn="l"/>
                <a:tab pos="2572540" algn="l"/>
              </a:tabLst>
            </a:pPr>
            <a:r>
              <a:rPr lang="en-US" sz="1200" dirty="0"/>
              <a:t>Collection sites that are not used by residents.</a:t>
            </a:r>
            <a:endParaRPr lang="en-CA" sz="1200" dirty="0"/>
          </a:p>
        </p:txBody>
      </p:sp>
      <p:sp>
        <p:nvSpPr>
          <p:cNvPr id="4" name="Slide Number Placeholder 3">
            <a:extLst>
              <a:ext uri="{FF2B5EF4-FFF2-40B4-BE49-F238E27FC236}">
                <a16:creationId xmlns:a16="http://schemas.microsoft.com/office/drawing/2014/main" id="{42B884B9-1194-620D-A97D-839023702A1A}"/>
              </a:ext>
            </a:extLst>
          </p:cNvPr>
          <p:cNvSpPr>
            <a:spLocks noGrp="1"/>
          </p:cNvSpPr>
          <p:nvPr>
            <p:ph type="sldNum" sz="quarter" idx="12"/>
          </p:nvPr>
        </p:nvSpPr>
        <p:spPr/>
        <p:txBody>
          <a:bodyPr/>
          <a:lstStyle/>
          <a:p>
            <a:fld id="{4FAB73BC-B049-4115-A692-8D63A059BFB8}" type="slidenum">
              <a:rPr lang="en-US" smtClean="0"/>
              <a:t>7</a:t>
            </a:fld>
            <a:endParaRPr lang="en-US" dirty="0"/>
          </a:p>
        </p:txBody>
      </p:sp>
      <p:sp>
        <p:nvSpPr>
          <p:cNvPr id="5" name="Oval 4">
            <a:extLst>
              <a:ext uri="{FF2B5EF4-FFF2-40B4-BE49-F238E27FC236}">
                <a16:creationId xmlns:a16="http://schemas.microsoft.com/office/drawing/2014/main" id="{3C5562B5-8E7E-EDC5-9AF6-F525577B52D4}"/>
              </a:ext>
            </a:extLst>
          </p:cNvPr>
          <p:cNvSpPr/>
          <p:nvPr/>
        </p:nvSpPr>
        <p:spPr>
          <a:xfrm>
            <a:off x="8612619" y="4062409"/>
            <a:ext cx="223631" cy="275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4"/>
          </a:p>
        </p:txBody>
      </p:sp>
      <p:grpSp>
        <p:nvGrpSpPr>
          <p:cNvPr id="6" name="Group 5">
            <a:extLst>
              <a:ext uri="{FF2B5EF4-FFF2-40B4-BE49-F238E27FC236}">
                <a16:creationId xmlns:a16="http://schemas.microsoft.com/office/drawing/2014/main" id="{A463B12C-725D-3953-E71F-929895AA81A3}"/>
              </a:ext>
            </a:extLst>
          </p:cNvPr>
          <p:cNvGrpSpPr/>
          <p:nvPr/>
        </p:nvGrpSpPr>
        <p:grpSpPr>
          <a:xfrm>
            <a:off x="6675030" y="1632571"/>
            <a:ext cx="1153241" cy="996336"/>
            <a:chOff x="621323" y="1970541"/>
            <a:chExt cx="1537653" cy="1328447"/>
          </a:xfrm>
        </p:grpSpPr>
        <p:sp>
          <p:nvSpPr>
            <p:cNvPr id="7" name="Hexagon 6">
              <a:extLst>
                <a:ext uri="{FF2B5EF4-FFF2-40B4-BE49-F238E27FC236}">
                  <a16:creationId xmlns:a16="http://schemas.microsoft.com/office/drawing/2014/main" id="{3BC5E655-01CE-1234-90B2-B093E501428C}"/>
                </a:ext>
              </a:extLst>
            </p:cNvPr>
            <p:cNvSpPr/>
            <p:nvPr/>
          </p:nvSpPr>
          <p:spPr>
            <a:xfrm>
              <a:off x="621323" y="1970541"/>
              <a:ext cx="1537653" cy="1325563"/>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8" name="Picture 7" descr="Icon, qr code&#10;&#10;Description automatically generated">
              <a:extLst>
                <a:ext uri="{FF2B5EF4-FFF2-40B4-BE49-F238E27FC236}">
                  <a16:creationId xmlns:a16="http://schemas.microsoft.com/office/drawing/2014/main" id="{A3856DD1-E5D6-6725-F4D5-757DD9E129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3962" y="2072357"/>
              <a:ext cx="752374" cy="752374"/>
            </a:xfrm>
            <a:prstGeom prst="rect">
              <a:avLst/>
            </a:prstGeom>
          </p:spPr>
        </p:pic>
        <p:sp>
          <p:nvSpPr>
            <p:cNvPr id="9" name="TextBox 8">
              <a:extLst>
                <a:ext uri="{FF2B5EF4-FFF2-40B4-BE49-F238E27FC236}">
                  <a16:creationId xmlns:a16="http://schemas.microsoft.com/office/drawing/2014/main" id="{8F66A7EE-3EB0-C2B0-E97D-C598D9FC79ED}"/>
                </a:ext>
              </a:extLst>
            </p:cNvPr>
            <p:cNvSpPr txBox="1"/>
            <p:nvPr/>
          </p:nvSpPr>
          <p:spPr>
            <a:xfrm>
              <a:off x="621323" y="2852028"/>
              <a:ext cx="1537653" cy="446960"/>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MUNICIPAL</a:t>
              </a:r>
            </a:p>
            <a:p>
              <a:pPr algn="ctr"/>
              <a:r>
                <a:rPr lang="en-US" sz="789" dirty="0">
                  <a:solidFill>
                    <a:schemeClr val="bg1"/>
                  </a:solidFill>
                  <a:latin typeface="Gotham Black" panose="02000604040000020004" pitchFamily="50" charset="0"/>
                  <a:cs typeface="Poppins" panose="00000500000000000000" pitchFamily="2" charset="0"/>
                </a:rPr>
                <a:t>DROFF-OFF</a:t>
              </a:r>
            </a:p>
          </p:txBody>
        </p:sp>
      </p:grpSp>
      <p:grpSp>
        <p:nvGrpSpPr>
          <p:cNvPr id="10" name="Group 9">
            <a:extLst>
              <a:ext uri="{FF2B5EF4-FFF2-40B4-BE49-F238E27FC236}">
                <a16:creationId xmlns:a16="http://schemas.microsoft.com/office/drawing/2014/main" id="{0F97B327-8F63-3161-4CC5-3F1AE29A2746}"/>
              </a:ext>
            </a:extLst>
          </p:cNvPr>
          <p:cNvGrpSpPr/>
          <p:nvPr/>
        </p:nvGrpSpPr>
        <p:grpSpPr>
          <a:xfrm>
            <a:off x="5732724" y="2193703"/>
            <a:ext cx="1153241" cy="996336"/>
            <a:chOff x="621323" y="1970541"/>
            <a:chExt cx="1537653" cy="1328447"/>
          </a:xfrm>
        </p:grpSpPr>
        <p:sp>
          <p:nvSpPr>
            <p:cNvPr id="11" name="Hexagon 10">
              <a:extLst>
                <a:ext uri="{FF2B5EF4-FFF2-40B4-BE49-F238E27FC236}">
                  <a16:creationId xmlns:a16="http://schemas.microsoft.com/office/drawing/2014/main" id="{39737710-242F-6BAE-A7A4-C62213CC3D08}"/>
                </a:ext>
              </a:extLst>
            </p:cNvPr>
            <p:cNvSpPr/>
            <p:nvPr/>
          </p:nvSpPr>
          <p:spPr>
            <a:xfrm>
              <a:off x="621323" y="1970541"/>
              <a:ext cx="1537653" cy="1325563"/>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solidFill>
                  <a:schemeClr val="accent1">
                    <a:lumMod val="75000"/>
                  </a:schemeClr>
                </a:solidFill>
              </a:endParaRPr>
            </a:p>
          </p:txBody>
        </p:sp>
        <p:pic>
          <p:nvPicPr>
            <p:cNvPr id="12" name="Picture 11">
              <a:extLst>
                <a:ext uri="{FF2B5EF4-FFF2-40B4-BE49-F238E27FC236}">
                  <a16:creationId xmlns:a16="http://schemas.microsoft.com/office/drawing/2014/main" id="{9E2B8C44-E768-B8AB-F1D9-5C7915ECF70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90843" y="2208461"/>
              <a:ext cx="998612" cy="480166"/>
            </a:xfrm>
            <a:prstGeom prst="rect">
              <a:avLst/>
            </a:prstGeom>
          </p:spPr>
        </p:pic>
        <p:sp>
          <p:nvSpPr>
            <p:cNvPr id="13" name="TextBox 12">
              <a:extLst>
                <a:ext uri="{FF2B5EF4-FFF2-40B4-BE49-F238E27FC236}">
                  <a16:creationId xmlns:a16="http://schemas.microsoft.com/office/drawing/2014/main" id="{6C44687A-7017-13B4-7082-64DE4C11867A}"/>
                </a:ext>
              </a:extLst>
            </p:cNvPr>
            <p:cNvSpPr txBox="1"/>
            <p:nvPr/>
          </p:nvSpPr>
          <p:spPr>
            <a:xfrm>
              <a:off x="621323" y="2852028"/>
              <a:ext cx="1537653" cy="446960"/>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TRANSFER</a:t>
              </a:r>
            </a:p>
            <a:p>
              <a:pPr algn="ctr"/>
              <a:r>
                <a:rPr lang="en-US" sz="789" dirty="0">
                  <a:solidFill>
                    <a:schemeClr val="bg1"/>
                  </a:solidFill>
                  <a:latin typeface="Gotham Black" panose="02000604040000020004" pitchFamily="50" charset="0"/>
                  <a:cs typeface="Poppins" panose="00000500000000000000" pitchFamily="2" charset="0"/>
                </a:rPr>
                <a:t>STATION</a:t>
              </a:r>
            </a:p>
          </p:txBody>
        </p:sp>
      </p:grpSp>
      <p:grpSp>
        <p:nvGrpSpPr>
          <p:cNvPr id="14" name="Group 13">
            <a:extLst>
              <a:ext uri="{FF2B5EF4-FFF2-40B4-BE49-F238E27FC236}">
                <a16:creationId xmlns:a16="http://schemas.microsoft.com/office/drawing/2014/main" id="{F4010FC0-2C40-6D1A-C3E7-BE03EA484F55}"/>
              </a:ext>
            </a:extLst>
          </p:cNvPr>
          <p:cNvGrpSpPr/>
          <p:nvPr/>
        </p:nvGrpSpPr>
        <p:grpSpPr>
          <a:xfrm>
            <a:off x="5739566" y="3231289"/>
            <a:ext cx="1153241" cy="996336"/>
            <a:chOff x="621323" y="1970541"/>
            <a:chExt cx="1537653" cy="1328447"/>
          </a:xfrm>
        </p:grpSpPr>
        <p:sp>
          <p:nvSpPr>
            <p:cNvPr id="15" name="Hexagon 14">
              <a:extLst>
                <a:ext uri="{FF2B5EF4-FFF2-40B4-BE49-F238E27FC236}">
                  <a16:creationId xmlns:a16="http://schemas.microsoft.com/office/drawing/2014/main" id="{A7BC3117-4FB0-8A52-64E7-2EDEE9BC49E3}"/>
                </a:ext>
              </a:extLst>
            </p:cNvPr>
            <p:cNvSpPr/>
            <p:nvPr/>
          </p:nvSpPr>
          <p:spPr>
            <a:xfrm>
              <a:off x="621323" y="1970541"/>
              <a:ext cx="1537653" cy="1325563"/>
            </a:xfrm>
            <a:prstGeom prst="hexag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16" name="Picture 15">
              <a:extLst>
                <a:ext uri="{FF2B5EF4-FFF2-40B4-BE49-F238E27FC236}">
                  <a16:creationId xmlns:a16="http://schemas.microsoft.com/office/drawing/2014/main" id="{E48B5CEE-C8F3-1B7C-459D-7B84AD65344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13962" y="2135055"/>
              <a:ext cx="752374" cy="626978"/>
            </a:xfrm>
            <a:prstGeom prst="rect">
              <a:avLst/>
            </a:prstGeom>
          </p:spPr>
        </p:pic>
        <p:sp>
          <p:nvSpPr>
            <p:cNvPr id="17" name="TextBox 16">
              <a:extLst>
                <a:ext uri="{FF2B5EF4-FFF2-40B4-BE49-F238E27FC236}">
                  <a16:creationId xmlns:a16="http://schemas.microsoft.com/office/drawing/2014/main" id="{FDDAE9D9-F597-E731-85FD-C62BFE14FA0C}"/>
                </a:ext>
              </a:extLst>
            </p:cNvPr>
            <p:cNvSpPr txBox="1"/>
            <p:nvPr/>
          </p:nvSpPr>
          <p:spPr>
            <a:xfrm>
              <a:off x="621323" y="2852028"/>
              <a:ext cx="1537653" cy="446960"/>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PILOT AT</a:t>
              </a:r>
            </a:p>
            <a:p>
              <a:pPr algn="ctr"/>
              <a:r>
                <a:rPr lang="en-US" sz="789" dirty="0">
                  <a:solidFill>
                    <a:schemeClr val="bg1"/>
                  </a:solidFill>
                  <a:latin typeface="Gotham Black" panose="02000604040000020004" pitchFamily="50" charset="0"/>
                  <a:cs typeface="Poppins" panose="00000500000000000000" pitchFamily="2" charset="0"/>
                </a:rPr>
                <a:t>RETAIL</a:t>
              </a:r>
            </a:p>
          </p:txBody>
        </p:sp>
      </p:grpSp>
      <p:grpSp>
        <p:nvGrpSpPr>
          <p:cNvPr id="18" name="Group 17">
            <a:extLst>
              <a:ext uri="{FF2B5EF4-FFF2-40B4-BE49-F238E27FC236}">
                <a16:creationId xmlns:a16="http://schemas.microsoft.com/office/drawing/2014/main" id="{415F4DDE-863B-E756-7322-62C68E60753C}"/>
              </a:ext>
            </a:extLst>
          </p:cNvPr>
          <p:cNvGrpSpPr/>
          <p:nvPr/>
        </p:nvGrpSpPr>
        <p:grpSpPr>
          <a:xfrm>
            <a:off x="6675032" y="2696924"/>
            <a:ext cx="1153241" cy="994173"/>
            <a:chOff x="621323" y="1970541"/>
            <a:chExt cx="1537653" cy="1325563"/>
          </a:xfrm>
        </p:grpSpPr>
        <p:sp>
          <p:nvSpPr>
            <p:cNvPr id="19" name="Hexagon 18">
              <a:extLst>
                <a:ext uri="{FF2B5EF4-FFF2-40B4-BE49-F238E27FC236}">
                  <a16:creationId xmlns:a16="http://schemas.microsoft.com/office/drawing/2014/main" id="{BF2BC163-7BDE-8077-80AF-F8A1629714DB}"/>
                </a:ext>
              </a:extLst>
            </p:cNvPr>
            <p:cNvSpPr/>
            <p:nvPr/>
          </p:nvSpPr>
          <p:spPr>
            <a:xfrm>
              <a:off x="621323" y="1970541"/>
              <a:ext cx="1537653" cy="132556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20" name="Picture 19">
              <a:extLst>
                <a:ext uri="{FF2B5EF4-FFF2-40B4-BE49-F238E27FC236}">
                  <a16:creationId xmlns:a16="http://schemas.microsoft.com/office/drawing/2014/main" id="{BF26BB74-90CD-161E-631E-22AB9FCB041E}"/>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17487" y="2192880"/>
              <a:ext cx="1145324" cy="605112"/>
            </a:xfrm>
            <a:prstGeom prst="rect">
              <a:avLst/>
            </a:prstGeom>
          </p:spPr>
        </p:pic>
        <p:sp>
          <p:nvSpPr>
            <p:cNvPr id="21" name="TextBox 20">
              <a:extLst>
                <a:ext uri="{FF2B5EF4-FFF2-40B4-BE49-F238E27FC236}">
                  <a16:creationId xmlns:a16="http://schemas.microsoft.com/office/drawing/2014/main" id="{07146774-0587-8C3C-E9D7-E1E26D77F6A2}"/>
                </a:ext>
              </a:extLst>
            </p:cNvPr>
            <p:cNvSpPr txBox="1"/>
            <p:nvPr/>
          </p:nvSpPr>
          <p:spPr>
            <a:xfrm>
              <a:off x="621323" y="2852028"/>
              <a:ext cx="1537653" cy="285034"/>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HHW EVENTS</a:t>
              </a:r>
            </a:p>
          </p:txBody>
        </p:sp>
      </p:grpSp>
      <p:grpSp>
        <p:nvGrpSpPr>
          <p:cNvPr id="22" name="Group 21">
            <a:extLst>
              <a:ext uri="{FF2B5EF4-FFF2-40B4-BE49-F238E27FC236}">
                <a16:creationId xmlns:a16="http://schemas.microsoft.com/office/drawing/2014/main" id="{8D8C132F-C995-9D00-3739-E470B408A5CE}"/>
              </a:ext>
            </a:extLst>
          </p:cNvPr>
          <p:cNvGrpSpPr/>
          <p:nvPr/>
        </p:nvGrpSpPr>
        <p:grpSpPr>
          <a:xfrm>
            <a:off x="7624523" y="2161577"/>
            <a:ext cx="1153241" cy="1038646"/>
            <a:chOff x="621323" y="1970541"/>
            <a:chExt cx="1537653" cy="1384861"/>
          </a:xfrm>
        </p:grpSpPr>
        <p:sp>
          <p:nvSpPr>
            <p:cNvPr id="23" name="Hexagon 22">
              <a:extLst>
                <a:ext uri="{FF2B5EF4-FFF2-40B4-BE49-F238E27FC236}">
                  <a16:creationId xmlns:a16="http://schemas.microsoft.com/office/drawing/2014/main" id="{2895EA76-F4DC-1103-DB01-78C89C84EA2C}"/>
                </a:ext>
              </a:extLst>
            </p:cNvPr>
            <p:cNvSpPr/>
            <p:nvPr/>
          </p:nvSpPr>
          <p:spPr>
            <a:xfrm>
              <a:off x="621323" y="1970541"/>
              <a:ext cx="1537653" cy="1325563"/>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24" name="Picture 23">
              <a:extLst>
                <a:ext uri="{FF2B5EF4-FFF2-40B4-BE49-F238E27FC236}">
                  <a16:creationId xmlns:a16="http://schemas.microsoft.com/office/drawing/2014/main" id="{2B95C2CA-D4B6-DC2A-8E1B-699EB83DF12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013962" y="2149475"/>
              <a:ext cx="752374" cy="598137"/>
            </a:xfrm>
            <a:prstGeom prst="rect">
              <a:avLst/>
            </a:prstGeom>
          </p:spPr>
        </p:pic>
        <p:sp>
          <p:nvSpPr>
            <p:cNvPr id="25" name="TextBox 24">
              <a:extLst>
                <a:ext uri="{FF2B5EF4-FFF2-40B4-BE49-F238E27FC236}">
                  <a16:creationId xmlns:a16="http://schemas.microsoft.com/office/drawing/2014/main" id="{CE088241-3D24-06DF-2B65-E609504D2B22}"/>
                </a:ext>
              </a:extLst>
            </p:cNvPr>
            <p:cNvSpPr txBox="1"/>
            <p:nvPr/>
          </p:nvSpPr>
          <p:spPr>
            <a:xfrm>
              <a:off x="621323" y="2746518"/>
              <a:ext cx="1537653" cy="608884"/>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DISPOSAL &amp; </a:t>
              </a:r>
            </a:p>
            <a:p>
              <a:pPr algn="ctr"/>
              <a:r>
                <a:rPr lang="en-US" sz="789" dirty="0">
                  <a:solidFill>
                    <a:schemeClr val="bg1"/>
                  </a:solidFill>
                  <a:latin typeface="Gotham Black" panose="02000604040000020004" pitchFamily="50" charset="0"/>
                  <a:cs typeface="Poppins" panose="00000500000000000000" pitchFamily="2" charset="0"/>
                </a:rPr>
                <a:t>RECYCLING</a:t>
              </a:r>
            </a:p>
            <a:p>
              <a:pPr algn="ctr"/>
              <a:r>
                <a:rPr lang="en-US" sz="789" dirty="0">
                  <a:solidFill>
                    <a:schemeClr val="bg1"/>
                  </a:solidFill>
                  <a:latin typeface="Gotham Black" panose="02000604040000020004" pitchFamily="50" charset="0"/>
                  <a:cs typeface="Poppins" panose="00000500000000000000" pitchFamily="2" charset="0"/>
                </a:rPr>
                <a:t>FACILITY</a:t>
              </a:r>
            </a:p>
          </p:txBody>
        </p:sp>
      </p:grpSp>
      <p:grpSp>
        <p:nvGrpSpPr>
          <p:cNvPr id="26" name="Group 25">
            <a:extLst>
              <a:ext uri="{FF2B5EF4-FFF2-40B4-BE49-F238E27FC236}">
                <a16:creationId xmlns:a16="http://schemas.microsoft.com/office/drawing/2014/main" id="{AAE25FA3-960E-3CDE-8B20-4C1A4788BCCC}"/>
              </a:ext>
            </a:extLst>
          </p:cNvPr>
          <p:cNvGrpSpPr/>
          <p:nvPr/>
        </p:nvGrpSpPr>
        <p:grpSpPr>
          <a:xfrm>
            <a:off x="7614257" y="3207746"/>
            <a:ext cx="1153241" cy="996336"/>
            <a:chOff x="621323" y="1970541"/>
            <a:chExt cx="1537653" cy="1328447"/>
          </a:xfrm>
        </p:grpSpPr>
        <p:sp>
          <p:nvSpPr>
            <p:cNvPr id="27" name="Hexagon 26">
              <a:extLst>
                <a:ext uri="{FF2B5EF4-FFF2-40B4-BE49-F238E27FC236}">
                  <a16:creationId xmlns:a16="http://schemas.microsoft.com/office/drawing/2014/main" id="{67815409-5E9A-71D9-74CB-523C7831AC34}"/>
                </a:ext>
              </a:extLst>
            </p:cNvPr>
            <p:cNvSpPr/>
            <p:nvPr/>
          </p:nvSpPr>
          <p:spPr>
            <a:xfrm>
              <a:off x="621323" y="1970541"/>
              <a:ext cx="1537653" cy="1325563"/>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28" name="Picture 27">
              <a:extLst>
                <a:ext uri="{FF2B5EF4-FFF2-40B4-BE49-F238E27FC236}">
                  <a16:creationId xmlns:a16="http://schemas.microsoft.com/office/drawing/2014/main" id="{3E260613-3927-8121-FE5E-BF90D0BDBA5A}"/>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1014900" y="2072357"/>
              <a:ext cx="750497" cy="752374"/>
            </a:xfrm>
            <a:prstGeom prst="rect">
              <a:avLst/>
            </a:prstGeom>
          </p:spPr>
        </p:pic>
        <p:sp>
          <p:nvSpPr>
            <p:cNvPr id="29" name="TextBox 28">
              <a:extLst>
                <a:ext uri="{FF2B5EF4-FFF2-40B4-BE49-F238E27FC236}">
                  <a16:creationId xmlns:a16="http://schemas.microsoft.com/office/drawing/2014/main" id="{D4EA69B1-0A09-CF02-3842-3BA5C09152C2}"/>
                </a:ext>
              </a:extLst>
            </p:cNvPr>
            <p:cNvSpPr txBox="1"/>
            <p:nvPr/>
          </p:nvSpPr>
          <p:spPr>
            <a:xfrm>
              <a:off x="621323" y="2852028"/>
              <a:ext cx="1537653" cy="446960"/>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STATE</a:t>
              </a:r>
            </a:p>
            <a:p>
              <a:pPr algn="ctr"/>
              <a:r>
                <a:rPr lang="en-US" sz="789" dirty="0">
                  <a:solidFill>
                    <a:schemeClr val="bg1"/>
                  </a:solidFill>
                  <a:latin typeface="Gotham Black" panose="02000604040000020004" pitchFamily="50" charset="0"/>
                  <a:cs typeface="Poppins" panose="00000500000000000000" pitchFamily="2" charset="0"/>
                </a:rPr>
                <a:t>PARKS</a:t>
              </a:r>
            </a:p>
          </p:txBody>
        </p:sp>
      </p:grpSp>
      <p:grpSp>
        <p:nvGrpSpPr>
          <p:cNvPr id="30" name="Group 29">
            <a:extLst>
              <a:ext uri="{FF2B5EF4-FFF2-40B4-BE49-F238E27FC236}">
                <a16:creationId xmlns:a16="http://schemas.microsoft.com/office/drawing/2014/main" id="{B939DCCE-EF8D-D743-D9B0-F08DEA22BD6A}"/>
              </a:ext>
            </a:extLst>
          </p:cNvPr>
          <p:cNvGrpSpPr/>
          <p:nvPr/>
        </p:nvGrpSpPr>
        <p:grpSpPr>
          <a:xfrm>
            <a:off x="6683824" y="3743091"/>
            <a:ext cx="1153241" cy="994173"/>
            <a:chOff x="621323" y="1970541"/>
            <a:chExt cx="1537653" cy="1325563"/>
          </a:xfrm>
        </p:grpSpPr>
        <p:sp>
          <p:nvSpPr>
            <p:cNvPr id="31" name="Hexagon 30">
              <a:extLst>
                <a:ext uri="{FF2B5EF4-FFF2-40B4-BE49-F238E27FC236}">
                  <a16:creationId xmlns:a16="http://schemas.microsoft.com/office/drawing/2014/main" id="{751CD1E3-2F32-FAE3-90C2-CDF9BE9A513A}"/>
                </a:ext>
              </a:extLst>
            </p:cNvPr>
            <p:cNvSpPr/>
            <p:nvPr/>
          </p:nvSpPr>
          <p:spPr>
            <a:xfrm>
              <a:off x="621323" y="1970541"/>
              <a:ext cx="1537653" cy="1325563"/>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4" dirty="0"/>
            </a:p>
          </p:txBody>
        </p:sp>
        <p:pic>
          <p:nvPicPr>
            <p:cNvPr id="32" name="Picture 31">
              <a:extLst>
                <a:ext uri="{FF2B5EF4-FFF2-40B4-BE49-F238E27FC236}">
                  <a16:creationId xmlns:a16="http://schemas.microsoft.com/office/drawing/2014/main" id="{0754C3A9-3CFA-3B42-2C6B-AC7EA10CCA1D}"/>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829210" y="2084401"/>
              <a:ext cx="1121878" cy="728286"/>
            </a:xfrm>
            <a:prstGeom prst="rect">
              <a:avLst/>
            </a:prstGeom>
          </p:spPr>
        </p:pic>
        <p:sp>
          <p:nvSpPr>
            <p:cNvPr id="33" name="TextBox 32">
              <a:extLst>
                <a:ext uri="{FF2B5EF4-FFF2-40B4-BE49-F238E27FC236}">
                  <a16:creationId xmlns:a16="http://schemas.microsoft.com/office/drawing/2014/main" id="{6C5D56A7-3D6F-3329-88A8-B6B23363E70D}"/>
                </a:ext>
              </a:extLst>
            </p:cNvPr>
            <p:cNvSpPr txBox="1"/>
            <p:nvPr/>
          </p:nvSpPr>
          <p:spPr>
            <a:xfrm>
              <a:off x="621323" y="2852028"/>
              <a:ext cx="1537653" cy="285034"/>
            </a:xfrm>
            <a:prstGeom prst="rect">
              <a:avLst/>
            </a:prstGeom>
            <a:noFill/>
          </p:spPr>
          <p:txBody>
            <a:bodyPr wrap="square" rtlCol="0">
              <a:spAutoFit/>
            </a:bodyPr>
            <a:lstStyle/>
            <a:p>
              <a:pPr algn="ctr"/>
              <a:r>
                <a:rPr lang="en-US" sz="789" dirty="0">
                  <a:solidFill>
                    <a:schemeClr val="bg1"/>
                  </a:solidFill>
                  <a:latin typeface="Gotham Black" panose="02000604040000020004" pitchFamily="50" charset="0"/>
                  <a:cs typeface="Poppins" panose="00000500000000000000" pitchFamily="2" charset="0"/>
                </a:rPr>
                <a:t>CAMPGROUND</a:t>
              </a:r>
            </a:p>
          </p:txBody>
        </p:sp>
      </p:grpSp>
    </p:spTree>
    <p:extLst>
      <p:ext uri="{BB962C8B-B14F-4D97-AF65-F5344CB8AC3E}">
        <p14:creationId xmlns:p14="http://schemas.microsoft.com/office/powerpoint/2010/main" val="209296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A118-9C44-F813-51D3-E4B52DB938B6}"/>
              </a:ext>
            </a:extLst>
          </p:cNvPr>
          <p:cNvSpPr>
            <a:spLocks noGrp="1"/>
          </p:cNvSpPr>
          <p:nvPr>
            <p:ph type="title"/>
          </p:nvPr>
        </p:nvSpPr>
        <p:spPr/>
        <p:txBody>
          <a:bodyPr/>
          <a:lstStyle/>
          <a:p>
            <a:r>
              <a:rPr lang="en-US" b="1" dirty="0"/>
              <a:t>Pick-up, Transport &amp; Management</a:t>
            </a:r>
          </a:p>
        </p:txBody>
      </p:sp>
      <p:sp>
        <p:nvSpPr>
          <p:cNvPr id="3" name="Content Placeholder 2">
            <a:extLst>
              <a:ext uri="{FF2B5EF4-FFF2-40B4-BE49-F238E27FC236}">
                <a16:creationId xmlns:a16="http://schemas.microsoft.com/office/drawing/2014/main" id="{0235D90A-DF1F-AF87-A26E-6CAA6CB0D055}"/>
              </a:ext>
            </a:extLst>
          </p:cNvPr>
          <p:cNvSpPr>
            <a:spLocks noGrp="1"/>
          </p:cNvSpPr>
          <p:nvPr>
            <p:ph idx="1"/>
          </p:nvPr>
        </p:nvSpPr>
        <p:spPr/>
        <p:txBody>
          <a:bodyPr/>
          <a:lstStyle/>
          <a:p>
            <a:r>
              <a:rPr lang="en-CA" sz="1500" dirty="0"/>
              <a:t>Agreements will be established with licensed transporters and processors</a:t>
            </a:r>
          </a:p>
          <a:p>
            <a:r>
              <a:rPr lang="en-CA" sz="1500" dirty="0"/>
              <a:t>Transporters and processors will be required to meet program operational standards including timely pick-up services, tracking of materials and compliance with regulatory requirements</a:t>
            </a:r>
          </a:p>
          <a:p>
            <a:r>
              <a:rPr lang="en-CA" sz="1500" dirty="0"/>
              <a:t>Collection sites will be serviced by transporters either on a regular schedule or an on-call basis, as appropriate for a specific collection site</a:t>
            </a:r>
          </a:p>
          <a:p>
            <a:r>
              <a:rPr lang="en-CA" sz="1500" dirty="0"/>
              <a:t>Refillable pressurized cylinders delivered by residents to a program collection location will be transported to a facility where:</a:t>
            </a:r>
          </a:p>
          <a:p>
            <a:pPr lvl="1">
              <a:buFont typeface="Courier New" panose="02070309020205020404" pitchFamily="49" charset="0"/>
              <a:buChar char="o"/>
            </a:pPr>
            <a:r>
              <a:rPr lang="en-CA" sz="1500" dirty="0"/>
              <a:t>Cylinders will be inspected, recertified, refilled, and returned to the exchange system / other reuse opportunities; or </a:t>
            </a:r>
          </a:p>
          <a:p>
            <a:pPr lvl="1">
              <a:buFont typeface="Courier New" panose="02070309020205020404" pitchFamily="49" charset="0"/>
              <a:buChar char="o"/>
            </a:pPr>
            <a:r>
              <a:rPr lang="en-CA" sz="1500" dirty="0"/>
              <a:t>If a cylinder cannot be recertified, the residual gas and cylinder will be properly managed</a:t>
            </a:r>
          </a:p>
          <a:p>
            <a:r>
              <a:rPr lang="en-CA" sz="1500" dirty="0"/>
              <a:t>Empty non-refillable cylinders will be transported to a facility where the residual gas and cylinder will be properly managed</a:t>
            </a:r>
          </a:p>
          <a:p>
            <a:endParaRPr lang="en-US" dirty="0"/>
          </a:p>
        </p:txBody>
      </p:sp>
      <p:sp>
        <p:nvSpPr>
          <p:cNvPr id="4" name="Slide Number Placeholder 3">
            <a:extLst>
              <a:ext uri="{FF2B5EF4-FFF2-40B4-BE49-F238E27FC236}">
                <a16:creationId xmlns:a16="http://schemas.microsoft.com/office/drawing/2014/main" id="{E35EAC02-80BB-3CF4-567C-CE2D1362B365}"/>
              </a:ext>
            </a:extLst>
          </p:cNvPr>
          <p:cNvSpPr>
            <a:spLocks noGrp="1"/>
          </p:cNvSpPr>
          <p:nvPr>
            <p:ph type="sldNum" sz="quarter" idx="12"/>
          </p:nvPr>
        </p:nvSpPr>
        <p:spPr/>
        <p:txBody>
          <a:bodyPr/>
          <a:lstStyle/>
          <a:p>
            <a:fld id="{4FAB73BC-B049-4115-A692-8D63A059BFB8}" type="slidenum">
              <a:rPr lang="en-US" smtClean="0"/>
              <a:t>8</a:t>
            </a:fld>
            <a:endParaRPr lang="en-US" dirty="0"/>
          </a:p>
        </p:txBody>
      </p:sp>
      <p:pic>
        <p:nvPicPr>
          <p:cNvPr id="5" name="Picture 4" descr="A logo for a recycling program&#10;&#10;Description automatically generated with low confidence">
            <a:extLst>
              <a:ext uri="{FF2B5EF4-FFF2-40B4-BE49-F238E27FC236}">
                <a16:creationId xmlns:a16="http://schemas.microsoft.com/office/drawing/2014/main" id="{AA8C7129-EFD3-30B0-B37A-30B5FBAB6ABE}"/>
              </a:ext>
            </a:extLst>
          </p:cNvPr>
          <p:cNvPicPr>
            <a:picLocks noChangeAspect="1"/>
          </p:cNvPicPr>
          <p:nvPr/>
        </p:nvPicPr>
        <p:blipFill>
          <a:blip r:embed="rId2"/>
          <a:stretch>
            <a:fillRect/>
          </a:stretch>
        </p:blipFill>
        <p:spPr>
          <a:xfrm>
            <a:off x="6691370" y="997848"/>
            <a:ext cx="1590576" cy="898674"/>
          </a:xfrm>
          <a:prstGeom prst="rect">
            <a:avLst/>
          </a:prstGeom>
        </p:spPr>
      </p:pic>
    </p:spTree>
    <p:extLst>
      <p:ext uri="{BB962C8B-B14F-4D97-AF65-F5344CB8AC3E}">
        <p14:creationId xmlns:p14="http://schemas.microsoft.com/office/powerpoint/2010/main" val="378471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BFB6-63E1-BE59-BE76-A73A334BA64B}"/>
              </a:ext>
            </a:extLst>
          </p:cNvPr>
          <p:cNvSpPr>
            <a:spLocks noGrp="1"/>
          </p:cNvSpPr>
          <p:nvPr>
            <p:ph type="title"/>
          </p:nvPr>
        </p:nvSpPr>
        <p:spPr/>
        <p:txBody>
          <a:bodyPr/>
          <a:lstStyle/>
          <a:p>
            <a:r>
              <a:rPr lang="en-US" b="1" dirty="0"/>
              <a:t>Promotion &amp; Education</a:t>
            </a:r>
          </a:p>
        </p:txBody>
      </p:sp>
      <p:sp>
        <p:nvSpPr>
          <p:cNvPr id="3" name="Content Placeholder 2">
            <a:extLst>
              <a:ext uri="{FF2B5EF4-FFF2-40B4-BE49-F238E27FC236}">
                <a16:creationId xmlns:a16="http://schemas.microsoft.com/office/drawing/2014/main" id="{1CA3A0D0-EFB0-3112-198C-D3921361680C}"/>
              </a:ext>
            </a:extLst>
          </p:cNvPr>
          <p:cNvSpPr>
            <a:spLocks noGrp="1"/>
          </p:cNvSpPr>
          <p:nvPr>
            <p:ph idx="1"/>
          </p:nvPr>
        </p:nvSpPr>
        <p:spPr>
          <a:xfrm>
            <a:off x="149327" y="2226475"/>
            <a:ext cx="7886699" cy="3263504"/>
          </a:xfrm>
        </p:spPr>
        <p:txBody>
          <a:bodyPr>
            <a:normAutofit fontScale="92500" lnSpcReduction="20000"/>
          </a:bodyPr>
          <a:lstStyle/>
          <a:p>
            <a:pPr>
              <a:spcAft>
                <a:spcPts val="450"/>
              </a:spcAft>
              <a:tabLst>
                <a:tab pos="342879" algn="l"/>
                <a:tab pos="1157215" algn="l"/>
                <a:tab pos="2058222" algn="l"/>
                <a:tab pos="2572540" algn="l"/>
              </a:tabLst>
            </a:pPr>
            <a:r>
              <a:rPr lang="en-US" sz="1350" dirty="0">
                <a:ea typeface="Times New Roman" panose="02020603050405020304" pitchFamily="18" charset="0"/>
              </a:rPr>
              <a:t>Focus on the following objectives:</a:t>
            </a:r>
            <a:endParaRPr lang="en-CA" sz="1350" dirty="0">
              <a:ea typeface="Times New Roman" panose="02020603050405020304" pitchFamily="18" charset="0"/>
            </a:endParaRP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Increasing awareness of how to properly manage pressurized cylinders;</a:t>
            </a:r>
            <a:endParaRPr lang="en-CA" sz="1350" dirty="0">
              <a:ea typeface="Times New Roman" panose="02020603050405020304" pitchFamily="18" charset="0"/>
            </a:endParaRP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Encouraging the use of the 20 </a:t>
            </a:r>
            <a:r>
              <a:rPr lang="en-US" sz="1350" dirty="0" err="1">
                <a:ea typeface="Times New Roman" panose="02020603050405020304" pitchFamily="18" charset="0"/>
              </a:rPr>
              <a:t>lb</a:t>
            </a:r>
            <a:r>
              <a:rPr lang="en-US" sz="1350" dirty="0">
                <a:ea typeface="Times New Roman" panose="02020603050405020304" pitchFamily="18" charset="0"/>
              </a:rPr>
              <a:t> refillable cylinder exchange system; and</a:t>
            </a:r>
            <a:endParaRPr lang="en-CA" sz="1350" dirty="0">
              <a:ea typeface="Times New Roman" panose="02020603050405020304" pitchFamily="18" charset="0"/>
            </a:endParaRP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Influencing behavior change to manage non-refillable pressurized cylinders through delivery to the program collection network.</a:t>
            </a:r>
            <a:r>
              <a:rPr lang="en-CA" sz="1350" dirty="0"/>
              <a:t> </a:t>
            </a:r>
          </a:p>
          <a:p>
            <a:pPr>
              <a:spcAft>
                <a:spcPts val="450"/>
              </a:spcAft>
              <a:tabLst>
                <a:tab pos="342879" algn="l"/>
                <a:tab pos="1157215" algn="l"/>
                <a:tab pos="2058222" algn="l"/>
                <a:tab pos="2572540" algn="l"/>
              </a:tabLst>
            </a:pPr>
            <a:r>
              <a:rPr lang="en-US" sz="1350" dirty="0">
                <a:ea typeface="Times New Roman" panose="02020603050405020304" pitchFamily="18" charset="0"/>
              </a:rPr>
              <a:t>Education and outreach to engage Connecticut residents will be provided through communication tools such as:</a:t>
            </a:r>
            <a:endParaRPr lang="en-CA" sz="1350" dirty="0">
              <a:ea typeface="Times New Roman" panose="02020603050405020304" pitchFamily="18" charset="0"/>
            </a:endParaRP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Program website that provides a central hub to educate consumers on why, how, and where to recycle cylinders accepted by the program. The website will include a list of searchable collection locations by address and zip code that will be regularly updated to ensure timely, accurate information for consumers. Search-engine optimization (SEO) will make the website more visible on search engines like Google, and the website address will be featured prominently in communications. In addition, the website will include program annual reports.</a:t>
            </a: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Print materials, including messaging and graphics that can be used in brochures, fact sheets, backgrounders, fliers, signs and posters at partner locations (e.g., state parks, municipal and retail locations)</a:t>
            </a:r>
          </a:p>
          <a:p>
            <a:pPr lvl="1">
              <a:spcAft>
                <a:spcPts val="450"/>
              </a:spcAft>
              <a:buFont typeface="Courier New" panose="02070309020205020404" pitchFamily="49" charset="0"/>
              <a:buChar char="o"/>
              <a:tabLst>
                <a:tab pos="342879" algn="l"/>
                <a:tab pos="1157215" algn="l"/>
                <a:tab pos="2058222" algn="l"/>
                <a:tab pos="2572540" algn="l"/>
              </a:tabLst>
            </a:pPr>
            <a:r>
              <a:rPr lang="en-US" sz="1350" dirty="0">
                <a:ea typeface="Times New Roman" panose="02020603050405020304" pitchFamily="18" charset="0"/>
              </a:rPr>
              <a:t>Development of The Cylinder Collective logo that could be used by members as part of product labels to assist with messaging.</a:t>
            </a:r>
          </a:p>
          <a:p>
            <a:pPr lvl="1">
              <a:spcAft>
                <a:spcPts val="450"/>
              </a:spcAft>
              <a:buFont typeface="Courier New" panose="02070309020205020404" pitchFamily="49" charset="0"/>
              <a:buChar char="o"/>
              <a:tabLst>
                <a:tab pos="342879" algn="l"/>
                <a:tab pos="1157215" algn="l"/>
                <a:tab pos="2058222" algn="l"/>
                <a:tab pos="2572540" algn="l"/>
              </a:tabLst>
            </a:pPr>
            <a:endParaRPr lang="en-US" sz="135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69E3A5A-3BA3-DDF3-425E-2D514BDB917E}"/>
              </a:ext>
            </a:extLst>
          </p:cNvPr>
          <p:cNvSpPr>
            <a:spLocks noGrp="1"/>
          </p:cNvSpPr>
          <p:nvPr>
            <p:ph type="sldNum" sz="quarter" idx="12"/>
          </p:nvPr>
        </p:nvSpPr>
        <p:spPr/>
        <p:txBody>
          <a:bodyPr/>
          <a:lstStyle/>
          <a:p>
            <a:fld id="{4FAB73BC-B049-4115-A692-8D63A059BFB8}" type="slidenum">
              <a:rPr lang="en-US" smtClean="0"/>
              <a:t>9</a:t>
            </a:fld>
            <a:endParaRPr lang="en-US" dirty="0"/>
          </a:p>
        </p:txBody>
      </p:sp>
      <p:pic>
        <p:nvPicPr>
          <p:cNvPr id="5" name="Picture 4" descr="A logo for a recycling program&#10;&#10;Description automatically generated with low confidence">
            <a:extLst>
              <a:ext uri="{FF2B5EF4-FFF2-40B4-BE49-F238E27FC236}">
                <a16:creationId xmlns:a16="http://schemas.microsoft.com/office/drawing/2014/main" id="{DD0789EB-9FAC-881B-935F-FE9D20B8AF21}"/>
              </a:ext>
            </a:extLst>
          </p:cNvPr>
          <p:cNvPicPr>
            <a:picLocks noChangeAspect="1"/>
          </p:cNvPicPr>
          <p:nvPr/>
        </p:nvPicPr>
        <p:blipFill>
          <a:blip r:embed="rId2"/>
          <a:stretch>
            <a:fillRect/>
          </a:stretch>
        </p:blipFill>
        <p:spPr>
          <a:xfrm>
            <a:off x="6589122" y="1116037"/>
            <a:ext cx="1590576" cy="898674"/>
          </a:xfrm>
          <a:prstGeom prst="rect">
            <a:avLst/>
          </a:prstGeom>
        </p:spPr>
      </p:pic>
      <p:pic>
        <p:nvPicPr>
          <p:cNvPr id="7" name="Picture 6">
            <a:extLst>
              <a:ext uri="{FF2B5EF4-FFF2-40B4-BE49-F238E27FC236}">
                <a16:creationId xmlns:a16="http://schemas.microsoft.com/office/drawing/2014/main" id="{A7CF566A-E490-AD53-0D94-6DD2C1CDC243}"/>
              </a:ext>
            </a:extLst>
          </p:cNvPr>
          <p:cNvPicPr>
            <a:picLocks noChangeAspect="1"/>
          </p:cNvPicPr>
          <p:nvPr/>
        </p:nvPicPr>
        <p:blipFill>
          <a:blip r:embed="rId3"/>
          <a:stretch>
            <a:fillRect/>
          </a:stretch>
        </p:blipFill>
        <p:spPr>
          <a:xfrm>
            <a:off x="8179698" y="3613186"/>
            <a:ext cx="805766" cy="689141"/>
          </a:xfrm>
          <a:prstGeom prst="rect">
            <a:avLst/>
          </a:prstGeom>
        </p:spPr>
      </p:pic>
    </p:spTree>
    <p:extLst>
      <p:ext uri="{BB962C8B-B14F-4D97-AF65-F5344CB8AC3E}">
        <p14:creationId xmlns:p14="http://schemas.microsoft.com/office/powerpoint/2010/main" val="3417531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cn_bxlpE82k8PhCPBU4Ug"/>
</p:tagLst>
</file>

<file path=ppt/theme/theme1.xml><?xml version="1.0" encoding="utf-8"?>
<a:theme xmlns:a="http://schemas.openxmlformats.org/drawingml/2006/main" name="7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WI Company Colors">
      <a:dk1>
        <a:srgbClr val="244284"/>
      </a:dk1>
      <a:lt1>
        <a:sysClr val="window" lastClr="FFFFFF"/>
      </a:lt1>
      <a:dk2>
        <a:srgbClr val="53565A"/>
      </a:dk2>
      <a:lt2>
        <a:srgbClr val="E7E6E6"/>
      </a:lt2>
      <a:accent1>
        <a:srgbClr val="244284"/>
      </a:accent1>
      <a:accent2>
        <a:srgbClr val="009CDE"/>
      </a:accent2>
      <a:accent3>
        <a:srgbClr val="8DC8E8"/>
      </a:accent3>
      <a:accent4>
        <a:srgbClr val="6F2C3F"/>
      </a:accent4>
      <a:accent5>
        <a:srgbClr val="DE7C00"/>
      </a:accent5>
      <a:accent6>
        <a:srgbClr val="84BD00"/>
      </a:accent6>
      <a:hlink>
        <a:srgbClr val="244284"/>
      </a:hlink>
      <a:folHlink>
        <a:srgbClr val="44546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31350</TotalTime>
  <Words>1212</Words>
  <Application>Microsoft Office PowerPoint</Application>
  <PresentationFormat>On-screen Show (4:3)</PresentationFormat>
  <Paragraphs>142</Paragraphs>
  <Slides>12</Slides>
  <Notes>5</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12</vt:i4>
      </vt:variant>
    </vt:vector>
  </HeadingPairs>
  <TitlesOfParts>
    <vt:vector size="30" baseType="lpstr">
      <vt:lpstr>Aptos</vt:lpstr>
      <vt:lpstr>Arial</vt:lpstr>
      <vt:lpstr>Calibri</vt:lpstr>
      <vt:lpstr>Calibri Light</vt:lpstr>
      <vt:lpstr>Courier New</vt:lpstr>
      <vt:lpstr>Gotham Black</vt:lpstr>
      <vt:lpstr>Times New Roman</vt:lpstr>
      <vt:lpstr>7_Office Theme</vt:lpstr>
      <vt:lpstr>8_Office Theme</vt:lpstr>
      <vt:lpstr>6_Office Theme</vt:lpstr>
      <vt:lpstr>5_Office Theme</vt:lpstr>
      <vt:lpstr>4_Office Theme</vt:lpstr>
      <vt:lpstr>3_Office Theme</vt:lpstr>
      <vt:lpstr>2_Office Theme</vt:lpstr>
      <vt:lpstr>1_Office Theme</vt:lpstr>
      <vt:lpstr>Office 2013 - 2022 Theme</vt:lpstr>
      <vt:lpstr>1_Office 2013 - 2022 Theme</vt:lpstr>
      <vt:lpstr>think-cell Slide</vt:lpstr>
      <vt:lpstr>Update on The Cylinder Collective Stewardship Program for Pressurized Cylinders in Connecticut</vt:lpstr>
      <vt:lpstr>The Cylinder Collective Stewardship Program</vt:lpstr>
      <vt:lpstr> Milestones</vt:lpstr>
      <vt:lpstr>Candidate search for State Program Coordinator</vt:lpstr>
      <vt:lpstr>Participating Producers </vt:lpstr>
      <vt:lpstr>In Scope / Exclusions</vt:lpstr>
      <vt:lpstr>Collection System</vt:lpstr>
      <vt:lpstr>Pick-up, Transport &amp; Management</vt:lpstr>
      <vt:lpstr>Promotion &amp; Education</vt:lpstr>
      <vt:lpstr>Performance Goal</vt:lpstr>
      <vt:lpstr>Tracking &amp; Measuring Performance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EPR in Ontario</dc:title>
  <dc:creator>Peter and Kelly Hargreave</dc:creator>
  <cp:lastModifiedBy>David Keeling</cp:lastModifiedBy>
  <cp:revision>289</cp:revision>
  <cp:lastPrinted>2021-07-09T20:44:44Z</cp:lastPrinted>
  <dcterms:created xsi:type="dcterms:W3CDTF">2019-09-16T16:30:41Z</dcterms:created>
  <dcterms:modified xsi:type="dcterms:W3CDTF">2025-08-18T19:56:07Z</dcterms:modified>
</cp:coreProperties>
</file>